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2"/>
  </p:notesMasterIdLst>
  <p:handoutMasterIdLst>
    <p:handoutMasterId r:id="rId13"/>
  </p:handoutMasterIdLst>
  <p:sldIdLst>
    <p:sldId id="287" r:id="rId2"/>
    <p:sldId id="319" r:id="rId3"/>
    <p:sldId id="323" r:id="rId4"/>
    <p:sldId id="325" r:id="rId5"/>
    <p:sldId id="324" r:id="rId6"/>
    <p:sldId id="315" r:id="rId7"/>
    <p:sldId id="316" r:id="rId8"/>
    <p:sldId id="312" r:id="rId9"/>
    <p:sldId id="313" r:id="rId10"/>
    <p:sldId id="314" r:id="rId11"/>
  </p:sldIdLst>
  <p:sldSz cx="9144000" cy="5143500" type="screen16x9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6"/>
    <a:srgbClr val="FFFFFF"/>
    <a:srgbClr val="005700"/>
    <a:srgbClr val="005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CED28-1812-5077-0770-469453FB62DD}" v="14" dt="2021-11-16T13:27:57.299"/>
    <p1510:client id="{7DA9107C-67D9-C4AB-8327-928537B5E234}" v="393" dt="2021-11-08T09:21:29.480"/>
    <p1510:client id="{DC1BBE27-AE9A-DEF8-65A2-EF4169478CCC}" v="762" dt="2021-11-09T16:05:53.773"/>
    <p1510:client id="{E2821462-4C28-3733-DB1A-870A5E166713}" v="1143" dt="2021-11-08T14:48:38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2801" autoAdjust="0"/>
  </p:normalViewPr>
  <p:slideViewPr>
    <p:cSldViewPr snapToGrid="0" snapToObjects="1">
      <p:cViewPr varScale="1">
        <p:scale>
          <a:sx n="141" d="100"/>
          <a:sy n="141" d="100"/>
        </p:scale>
        <p:origin x="108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d.boras.se\DFS\Projekt\Energi%20och%20klimat\Koldioxidbudget\Statistik%20och%20nyckeltal\Statistik%20CO2%20budget%20202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d.boras.se\DFS\Projekt\Energi%20och%20klimat\Koldioxidbudget\Statistik%20och%20nyckeltal\Statistik%20CO2%20budget%202020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d.boras.se\DFS\Projekt\Energi%20och%20klimat\Koldioxidbudget\Statistik%20och%20nyckeltal\Statistik%20CO2%20budget%20202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ad.boras.se\DFS\Projekt\Energi%20och%20klimat\Koldioxidbudget\Statistik%20och%20nyckeltal\Statistik%20CO2%20budget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9223300970874E-2"/>
          <c:y val="0.2417158597478446"/>
          <c:w val="0.88246365649826908"/>
          <c:h val="0.69005979315110477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'Geografiska utsläpp'!$A$19</c:f>
              <c:strCache>
                <c:ptCount val="1"/>
                <c:pt idx="0">
                  <c:v>Fordonsbränsle</c:v>
                </c:pt>
              </c:strCache>
            </c:strRef>
          </c:tx>
          <c:spPr>
            <a:solidFill>
              <a:srgbClr val="00AFD8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Sammanställning!$B$12:$AL$12</c:f>
              <c:numCache>
                <c:formatCode>General</c:formatCode>
                <c:ptCount val="37"/>
                <c:pt idx="0">
                  <c:v>2.2320684784571108</c:v>
                </c:pt>
                <c:pt idx="10">
                  <c:v>2.0541714600734355</c:v>
                </c:pt>
                <c:pt idx="19" formatCode="0.00">
                  <c:v>2.1970048214878291</c:v>
                </c:pt>
                <c:pt idx="20" formatCode="0.00">
                  <c:v>2.1766472495982341</c:v>
                </c:pt>
                <c:pt idx="21" formatCode="0.00">
                  <c:v>2.1004551899025996</c:v>
                </c:pt>
                <c:pt idx="22" formatCode="0.00">
                  <c:v>2.2848992151963916</c:v>
                </c:pt>
                <c:pt idx="23" formatCode="0.00">
                  <c:v>2.1959338553705363</c:v>
                </c:pt>
                <c:pt idx="24" formatCode="0.00">
                  <c:v>2.2359257629272489</c:v>
                </c:pt>
                <c:pt idx="25" formatCode="0.00">
                  <c:v>2.2480117616694937</c:v>
                </c:pt>
                <c:pt idx="26" formatCode="0.00">
                  <c:v>1.9391560611576266</c:v>
                </c:pt>
                <c:pt idx="27" formatCode="0.00">
                  <c:v>1.9040437825374239</c:v>
                </c:pt>
                <c:pt idx="28" formatCode="0.00">
                  <c:v>2.0587018399329637</c:v>
                </c:pt>
                <c:pt idx="29" formatCode="0.00">
                  <c:v>1.6341959639155674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8-4B84-B447-2D548F68E21F}"/>
            </c:ext>
          </c:extLst>
        </c:ser>
        <c:ser>
          <c:idx val="0"/>
          <c:order val="1"/>
          <c:tx>
            <c:strRef>
              <c:f>'Geografiska utsläpp'!$A$15</c:f>
              <c:strCache>
                <c:ptCount val="1"/>
                <c:pt idx="0">
                  <c:v>Elanvändning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Sammanställning!$B$8:$AL$8</c:f>
              <c:numCache>
                <c:formatCode>General</c:formatCode>
                <c:ptCount val="37"/>
                <c:pt idx="0">
                  <c:v>1.0462967152005607</c:v>
                </c:pt>
                <c:pt idx="10">
                  <c:v>0.9957465232631918</c:v>
                </c:pt>
                <c:pt idx="19" formatCode="0.00">
                  <c:v>1.2364430303148608</c:v>
                </c:pt>
                <c:pt idx="20" formatCode="0.00">
                  <c:v>0.92698026990919125</c:v>
                </c:pt>
                <c:pt idx="21" formatCode="0.00">
                  <c:v>0.88970088179355666</c:v>
                </c:pt>
                <c:pt idx="22" formatCode="0.00">
                  <c:v>0.63553567852613313</c:v>
                </c:pt>
                <c:pt idx="23" formatCode="0.00">
                  <c:v>0.40418625406858816</c:v>
                </c:pt>
                <c:pt idx="24" formatCode="0.00">
                  <c:v>0.3821886714881052</c:v>
                </c:pt>
                <c:pt idx="25" formatCode="0.00">
                  <c:v>0.38042238772951847</c:v>
                </c:pt>
                <c:pt idx="26" formatCode="0.00">
                  <c:v>0.37582377138696765</c:v>
                </c:pt>
                <c:pt idx="27" formatCode="0.00">
                  <c:v>0.37227051321312121</c:v>
                </c:pt>
                <c:pt idx="28" formatCode="0.00">
                  <c:v>0.36867209256717004</c:v>
                </c:pt>
                <c:pt idx="29" formatCode="0.00">
                  <c:v>0.35067550517322121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8-4B84-B447-2D548F68E21F}"/>
            </c:ext>
          </c:extLst>
        </c:ser>
        <c:ser>
          <c:idx val="1"/>
          <c:order val="2"/>
          <c:tx>
            <c:strRef>
              <c:f>'Geografiska utsläpp'!$A$16</c:f>
              <c:strCache>
                <c:ptCount val="1"/>
                <c:pt idx="0">
                  <c:v>Fjärrvärme</c:v>
                </c:pt>
              </c:strCache>
            </c:strRef>
          </c:tx>
          <c:spPr>
            <a:solidFill>
              <a:srgbClr val="D52B1E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Sammanställning!$B$9:$AL$9</c:f>
              <c:numCache>
                <c:formatCode>General</c:formatCode>
                <c:ptCount val="37"/>
                <c:pt idx="0">
                  <c:v>0.41420299185162318</c:v>
                </c:pt>
                <c:pt idx="10">
                  <c:v>0.40940272599037209</c:v>
                </c:pt>
                <c:pt idx="19" formatCode="0.00">
                  <c:v>0.44869021401824466</c:v>
                </c:pt>
                <c:pt idx="20" formatCode="0.00">
                  <c:v>0.57238143198324665</c:v>
                </c:pt>
                <c:pt idx="21" formatCode="0.00">
                  <c:v>0.45314431706697311</c:v>
                </c:pt>
                <c:pt idx="22" formatCode="0.00">
                  <c:v>0.50254425908716704</c:v>
                </c:pt>
                <c:pt idx="23" formatCode="0.00">
                  <c:v>0.45324132609255252</c:v>
                </c:pt>
                <c:pt idx="24" formatCode="0.00">
                  <c:v>0.40772895862381242</c:v>
                </c:pt>
                <c:pt idx="25" formatCode="0.00">
                  <c:v>0.42211990290333101</c:v>
                </c:pt>
                <c:pt idx="26" formatCode="0.00">
                  <c:v>0.35598841463414632</c:v>
                </c:pt>
                <c:pt idx="27" formatCode="0.00">
                  <c:v>0.37468307423486391</c:v>
                </c:pt>
                <c:pt idx="28" formatCode="0.00">
                  <c:v>0.39850958298418582</c:v>
                </c:pt>
                <c:pt idx="29" formatCode="0.00">
                  <c:v>0.35109778315765294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08-4B84-B447-2D548F68E21F}"/>
            </c:ext>
          </c:extLst>
        </c:ser>
        <c:ser>
          <c:idx val="3"/>
          <c:order val="3"/>
          <c:tx>
            <c:strRef>
              <c:f>'Geografiska utsläpp'!$A$18</c:f>
              <c:strCache>
                <c:ptCount val="1"/>
                <c:pt idx="0">
                  <c:v>Olja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Sammanställning!$B$11:$AL$11</c:f>
              <c:numCache>
                <c:formatCode>General</c:formatCode>
                <c:ptCount val="37"/>
                <c:pt idx="0">
                  <c:v>2.0512237046602038</c:v>
                </c:pt>
                <c:pt idx="10">
                  <c:v>1.6673078771362295</c:v>
                </c:pt>
                <c:pt idx="19" formatCode="0.00">
                  <c:v>0.30258861191903019</c:v>
                </c:pt>
                <c:pt idx="20" formatCode="0.00">
                  <c:v>0.2561899045443104</c:v>
                </c:pt>
                <c:pt idx="21" formatCode="0.00">
                  <c:v>0.27824563425739146</c:v>
                </c:pt>
                <c:pt idx="22" formatCode="0.00">
                  <c:v>0.18077480999742529</c:v>
                </c:pt>
                <c:pt idx="23" formatCode="0.00">
                  <c:v>0.18350269352327939</c:v>
                </c:pt>
                <c:pt idx="24" formatCode="0.00">
                  <c:v>0.23097964904412174</c:v>
                </c:pt>
                <c:pt idx="25" formatCode="0.00">
                  <c:v>0.24156183172332421</c:v>
                </c:pt>
                <c:pt idx="26" formatCode="0.00">
                  <c:v>0.15800422278849652</c:v>
                </c:pt>
                <c:pt idx="27" formatCode="0.00">
                  <c:v>0.12017941743375425</c:v>
                </c:pt>
                <c:pt idx="28" formatCode="0.00">
                  <c:v>0.14258539107489882</c:v>
                </c:pt>
                <c:pt idx="29" formatCode="0.00">
                  <c:v>0.16424389683598548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08-4B84-B447-2D548F68E21F}"/>
            </c:ext>
          </c:extLst>
        </c:ser>
        <c:ser>
          <c:idx val="2"/>
          <c:order val="4"/>
          <c:tx>
            <c:strRef>
              <c:f>'Geografiska utsläpp'!$A$17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84BD0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Sammanställning!$B$10:$AL$10</c:f>
              <c:numCache>
                <c:formatCode>General</c:formatCode>
                <c:ptCount val="37"/>
                <c:pt idx="0">
                  <c:v>0</c:v>
                </c:pt>
                <c:pt idx="10">
                  <c:v>4.9115551441142515E-3</c:v>
                </c:pt>
                <c:pt idx="19" formatCode="0.00">
                  <c:v>4.5962950672470672E-2</c:v>
                </c:pt>
                <c:pt idx="20" formatCode="0.00">
                  <c:v>4.8829786822080661E-2</c:v>
                </c:pt>
                <c:pt idx="21" formatCode="0.00">
                  <c:v>4.4811326916796339E-2</c:v>
                </c:pt>
                <c:pt idx="22" formatCode="0.00">
                  <c:v>4.4486139586333164E-2</c:v>
                </c:pt>
                <c:pt idx="23" formatCode="0.00">
                  <c:v>4.401271758101797E-2</c:v>
                </c:pt>
                <c:pt idx="24" formatCode="0.00">
                  <c:v>4.3590364597933133E-2</c:v>
                </c:pt>
                <c:pt idx="25" formatCode="0.00">
                  <c:v>4.3001327335742197E-2</c:v>
                </c:pt>
                <c:pt idx="26" formatCode="0.00">
                  <c:v>2.9632253367309794E-2</c:v>
                </c:pt>
                <c:pt idx="27" formatCode="0.00">
                  <c:v>3.0474519481923153E-2</c:v>
                </c:pt>
                <c:pt idx="28" formatCode="0.00">
                  <c:v>3.3471090588172367E-2</c:v>
                </c:pt>
                <c:pt idx="29" formatCode="0.00">
                  <c:v>3.3227648238630843E-2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08-4B84-B447-2D548F68E21F}"/>
            </c:ext>
          </c:extLst>
        </c:ser>
        <c:ser>
          <c:idx val="6"/>
          <c:order val="5"/>
          <c:tx>
            <c:strRef>
              <c:f>'Geografiska utsläpp'!$A$20</c:f>
              <c:strCache>
                <c:ptCount val="1"/>
                <c:pt idx="0">
                  <c:v>Kol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Sammanställning!$B$13:$AL$13</c:f>
              <c:numCache>
                <c:formatCode>General</c:formatCode>
                <c:ptCount val="37"/>
                <c:pt idx="0">
                  <c:v>6.997063540106839E-2</c:v>
                </c:pt>
                <c:pt idx="10">
                  <c:v>2.8032328191472766E-5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08-4B84-B447-2D548F68E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159464"/>
        <c:axId val="1"/>
      </c:barChart>
      <c:lineChart>
        <c:grouping val="standard"/>
        <c:varyColors val="0"/>
        <c:ser>
          <c:idx val="5"/>
          <c:order val="6"/>
          <c:tx>
            <c:strRef>
              <c:f>Sammanställning!$A$29</c:f>
              <c:strCache>
                <c:ptCount val="1"/>
                <c:pt idx="0">
                  <c:v>Budgetkurva</c:v>
                </c:pt>
              </c:strCache>
            </c:strRef>
          </c:tx>
          <c:spPr>
            <a:ln>
              <a:solidFill>
                <a:srgbClr val="F1BE48"/>
              </a:solidFill>
            </a:ln>
          </c:spPr>
          <c:marker>
            <c:symbol val="none"/>
          </c:marker>
          <c:cat>
            <c:numRef>
              <c:f>('Geografiska utsläpp'!$B$13,'Geografiska utsläpp'!$L$13,'Geografiska utsläpp'!$U$13,'Geografiska utsläpp'!$V$13,'Geografiska utsläpp'!$W$13,'Geografiska utsläpp'!$X$13,'Geografiska utsläpp'!$Y$13,'Geografiska utsläpp'!$Z$13,'Geografiska utsläpp'!$AA$13,'Geografiska utsläpp'!$AB$13,'Geografiska utsläpp'!$AL$13)</c:f>
              <c:numCache>
                <c:formatCode>General</c:formatCode>
                <c:ptCount val="11"/>
                <c:pt idx="0">
                  <c:v>1990</c:v>
                </c:pt>
                <c:pt idx="1">
                  <c:v>2000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Sammanställning!$B$16:$AZ$16</c:f>
              <c:numCache>
                <c:formatCode>General</c:formatCode>
                <c:ptCount val="51"/>
                <c:pt idx="27" formatCode="#,##0.00">
                  <c:v>3.0019399971473906</c:v>
                </c:pt>
                <c:pt idx="28" formatCode="#,##0.00">
                  <c:v>3.0019399971473906</c:v>
                </c:pt>
                <c:pt idx="29" formatCode="0.0">
                  <c:v>3.0019399971473906</c:v>
                </c:pt>
                <c:pt idx="30" formatCode="0.0">
                  <c:v>2.5216295976038081</c:v>
                </c:pt>
                <c:pt idx="31" formatCode="0.0">
                  <c:v>2.1181688619871988</c:v>
                </c:pt>
                <c:pt idx="32" formatCode="0.0">
                  <c:v>1.7792618440692469</c:v>
                </c:pt>
                <c:pt idx="33" formatCode="0.0">
                  <c:v>1.4945799490181673</c:v>
                </c:pt>
                <c:pt idx="34" formatCode="0.0">
                  <c:v>1.2554471571752606</c:v>
                </c:pt>
                <c:pt idx="35" formatCode="0.0">
                  <c:v>1.0545756120272189</c:v>
                </c:pt>
                <c:pt idx="36" formatCode="0.0">
                  <c:v>0.88584351410286388</c:v>
                </c:pt>
                <c:pt idx="37" formatCode="0.0">
                  <c:v>0.74410855184640567</c:v>
                </c:pt>
                <c:pt idx="38" formatCode="0.0">
                  <c:v>0.62505118355098077</c:v>
                </c:pt>
                <c:pt idx="39" formatCode="0.0">
                  <c:v>0.52504299418282385</c:v>
                </c:pt>
                <c:pt idx="40" formatCode="0.0">
                  <c:v>0.44103611511357205</c:v>
                </c:pt>
                <c:pt idx="41" formatCode="0.0">
                  <c:v>0.37047033669540053</c:v>
                </c:pt>
                <c:pt idx="42" formatCode="0.0">
                  <c:v>0.31119508282413644</c:v>
                </c:pt>
                <c:pt idx="43" formatCode="0.0">
                  <c:v>0.26140386957227457</c:v>
                </c:pt>
                <c:pt idx="44" formatCode="0.0">
                  <c:v>0.21957925044071064</c:v>
                </c:pt>
                <c:pt idx="45" formatCode="0.0">
                  <c:v>0.18444657037019693</c:v>
                </c:pt>
                <c:pt idx="46" formatCode="0.0">
                  <c:v>0.15493511911096541</c:v>
                </c:pt>
                <c:pt idx="47" formatCode="0.0">
                  <c:v>0.13014550005321093</c:v>
                </c:pt>
                <c:pt idx="48" formatCode="0.0">
                  <c:v>0.10932222004469717</c:v>
                </c:pt>
                <c:pt idx="49" formatCode="0.0">
                  <c:v>9.1830664837545622E-2</c:v>
                </c:pt>
                <c:pt idx="50" formatCode="0.0">
                  <c:v>7.713775846353832E-2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08-4B84-B447-2D548F68E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159464"/>
        <c:axId val="1"/>
      </c:lineChart>
      <c:catAx>
        <c:axId val="75615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Ton CO2/cap</a:t>
                </a:r>
              </a:p>
            </c:rich>
          </c:tx>
          <c:layout>
            <c:manualLayout>
              <c:xMode val="edge"/>
              <c:yMode val="edge"/>
              <c:x val="2.670749442138377E-2"/>
              <c:y val="0.167781809138729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756159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78518318829066"/>
          <c:y val="0.38505484350986935"/>
          <c:w val="0.17703785431711871"/>
          <c:h val="0.31097609607310334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9223300970874E-2"/>
          <c:y val="0.2417158597478446"/>
          <c:w val="0.88246365649826908"/>
          <c:h val="0.69005979315110477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'Geografiska utsläpp'!$A$19</c:f>
              <c:strCache>
                <c:ptCount val="1"/>
                <c:pt idx="0">
                  <c:v>Fordonsbränsle</c:v>
                </c:pt>
              </c:strCache>
            </c:strRef>
          </c:tx>
          <c:spPr>
            <a:solidFill>
              <a:srgbClr val="00AFD8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Sammanställning!$B$12:$AL$12</c:f>
              <c:numCache>
                <c:formatCode>General</c:formatCode>
                <c:ptCount val="37"/>
                <c:pt idx="0">
                  <c:v>2.2320684784571108</c:v>
                </c:pt>
                <c:pt idx="10">
                  <c:v>2.0541714600734355</c:v>
                </c:pt>
                <c:pt idx="19" formatCode="0.00">
                  <c:v>2.1970048214878291</c:v>
                </c:pt>
                <c:pt idx="20" formatCode="0.00">
                  <c:v>2.1766472495982341</c:v>
                </c:pt>
                <c:pt idx="21" formatCode="0.00">
                  <c:v>2.1004551899025996</c:v>
                </c:pt>
                <c:pt idx="22" formatCode="0.00">
                  <c:v>2.2848992151963916</c:v>
                </c:pt>
                <c:pt idx="23" formatCode="0.00">
                  <c:v>2.1959338553705363</c:v>
                </c:pt>
                <c:pt idx="24" formatCode="0.00">
                  <c:v>2.2359257629272489</c:v>
                </c:pt>
                <c:pt idx="25" formatCode="0.00">
                  <c:v>2.2480117616694937</c:v>
                </c:pt>
                <c:pt idx="26" formatCode="0.00">
                  <c:v>1.9391560611576266</c:v>
                </c:pt>
                <c:pt idx="27" formatCode="0.00">
                  <c:v>1.9040437825374239</c:v>
                </c:pt>
                <c:pt idx="28" formatCode="0.00">
                  <c:v>2.0587018399329637</c:v>
                </c:pt>
                <c:pt idx="29" formatCode="0.00">
                  <c:v>1.6341959639155674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8-4B84-B447-2D548F68E21F}"/>
            </c:ext>
          </c:extLst>
        </c:ser>
        <c:ser>
          <c:idx val="0"/>
          <c:order val="1"/>
          <c:tx>
            <c:strRef>
              <c:f>'Geografiska utsläpp'!$A$15</c:f>
              <c:strCache>
                <c:ptCount val="1"/>
                <c:pt idx="0">
                  <c:v>Elanvändning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Sammanställning!$B$8:$AL$8</c:f>
              <c:numCache>
                <c:formatCode>General</c:formatCode>
                <c:ptCount val="37"/>
                <c:pt idx="0">
                  <c:v>1.0462967152005607</c:v>
                </c:pt>
                <c:pt idx="10">
                  <c:v>0.9957465232631918</c:v>
                </c:pt>
                <c:pt idx="19" formatCode="0.00">
                  <c:v>1.2364430303148608</c:v>
                </c:pt>
                <c:pt idx="20" formatCode="0.00">
                  <c:v>0.92698026990919125</c:v>
                </c:pt>
                <c:pt idx="21" formatCode="0.00">
                  <c:v>0.88970088179355666</c:v>
                </c:pt>
                <c:pt idx="22" formatCode="0.00">
                  <c:v>0.63553567852613313</c:v>
                </c:pt>
                <c:pt idx="23" formatCode="0.00">
                  <c:v>0.40418625406858816</c:v>
                </c:pt>
                <c:pt idx="24" formatCode="0.00">
                  <c:v>0.3821886714881052</c:v>
                </c:pt>
                <c:pt idx="25" formatCode="0.00">
                  <c:v>0.38042238772951847</c:v>
                </c:pt>
                <c:pt idx="26" formatCode="0.00">
                  <c:v>0.37582377138696765</c:v>
                </c:pt>
                <c:pt idx="27" formatCode="0.00">
                  <c:v>0.37227051321312121</c:v>
                </c:pt>
                <c:pt idx="28" formatCode="0.00">
                  <c:v>0.36867209256717004</c:v>
                </c:pt>
                <c:pt idx="29" formatCode="0.00">
                  <c:v>0.35067550517322121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8-4B84-B447-2D548F68E21F}"/>
            </c:ext>
          </c:extLst>
        </c:ser>
        <c:ser>
          <c:idx val="1"/>
          <c:order val="2"/>
          <c:tx>
            <c:strRef>
              <c:f>'Geografiska utsläpp'!$A$16</c:f>
              <c:strCache>
                <c:ptCount val="1"/>
                <c:pt idx="0">
                  <c:v>Fjärrvärme</c:v>
                </c:pt>
              </c:strCache>
            </c:strRef>
          </c:tx>
          <c:spPr>
            <a:solidFill>
              <a:srgbClr val="D52B1E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Sammanställning!$B$9:$AL$9</c:f>
              <c:numCache>
                <c:formatCode>General</c:formatCode>
                <c:ptCount val="37"/>
                <c:pt idx="0">
                  <c:v>0.41420299185162318</c:v>
                </c:pt>
                <c:pt idx="10">
                  <c:v>0.40940272599037209</c:v>
                </c:pt>
                <c:pt idx="19" formatCode="0.00">
                  <c:v>0.44869021401824466</c:v>
                </c:pt>
                <c:pt idx="20" formatCode="0.00">
                  <c:v>0.57238143198324665</c:v>
                </c:pt>
                <c:pt idx="21" formatCode="0.00">
                  <c:v>0.45314431706697311</c:v>
                </c:pt>
                <c:pt idx="22" formatCode="0.00">
                  <c:v>0.50254425908716704</c:v>
                </c:pt>
                <c:pt idx="23" formatCode="0.00">
                  <c:v>0.45324132609255252</c:v>
                </c:pt>
                <c:pt idx="24" formatCode="0.00">
                  <c:v>0.40772895862381242</c:v>
                </c:pt>
                <c:pt idx="25" formatCode="0.00">
                  <c:v>0.42211990290333101</c:v>
                </c:pt>
                <c:pt idx="26" formatCode="0.00">
                  <c:v>0.35598841463414632</c:v>
                </c:pt>
                <c:pt idx="27" formatCode="0.00">
                  <c:v>0.37468307423486391</c:v>
                </c:pt>
                <c:pt idx="28" formatCode="0.00">
                  <c:v>0.39850958298418582</c:v>
                </c:pt>
                <c:pt idx="29" formatCode="0.00">
                  <c:v>0.35109778315765294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08-4B84-B447-2D548F68E21F}"/>
            </c:ext>
          </c:extLst>
        </c:ser>
        <c:ser>
          <c:idx val="3"/>
          <c:order val="3"/>
          <c:tx>
            <c:strRef>
              <c:f>'Geografiska utsläpp'!$A$18</c:f>
              <c:strCache>
                <c:ptCount val="1"/>
                <c:pt idx="0">
                  <c:v>Olja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Sammanställning!$B$11:$AL$11</c:f>
              <c:numCache>
                <c:formatCode>General</c:formatCode>
                <c:ptCount val="37"/>
                <c:pt idx="0">
                  <c:v>2.0512237046602038</c:v>
                </c:pt>
                <c:pt idx="10">
                  <c:v>1.6673078771362295</c:v>
                </c:pt>
                <c:pt idx="19" formatCode="0.00">
                  <c:v>0.30258861191903019</c:v>
                </c:pt>
                <c:pt idx="20" formatCode="0.00">
                  <c:v>0.2561899045443104</c:v>
                </c:pt>
                <c:pt idx="21" formatCode="0.00">
                  <c:v>0.27824563425739146</c:v>
                </c:pt>
                <c:pt idx="22" formatCode="0.00">
                  <c:v>0.18077480999742529</c:v>
                </c:pt>
                <c:pt idx="23" formatCode="0.00">
                  <c:v>0.18350269352327939</c:v>
                </c:pt>
                <c:pt idx="24" formatCode="0.00">
                  <c:v>0.23097964904412174</c:v>
                </c:pt>
                <c:pt idx="25" formatCode="0.00">
                  <c:v>0.24156183172332421</c:v>
                </c:pt>
                <c:pt idx="26" formatCode="0.00">
                  <c:v>0.15800422278849652</c:v>
                </c:pt>
                <c:pt idx="27" formatCode="0.00">
                  <c:v>0.12017941743375425</c:v>
                </c:pt>
                <c:pt idx="28" formatCode="0.00">
                  <c:v>0.14258539107489882</c:v>
                </c:pt>
                <c:pt idx="29" formatCode="0.00">
                  <c:v>0.16424389683598548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08-4B84-B447-2D548F68E21F}"/>
            </c:ext>
          </c:extLst>
        </c:ser>
        <c:ser>
          <c:idx val="2"/>
          <c:order val="4"/>
          <c:tx>
            <c:strRef>
              <c:f>'Geografiska utsläpp'!$A$17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84BD00"/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Sammanställning!$B$10:$AL$10</c:f>
              <c:numCache>
                <c:formatCode>General</c:formatCode>
                <c:ptCount val="37"/>
                <c:pt idx="0">
                  <c:v>0</c:v>
                </c:pt>
                <c:pt idx="10">
                  <c:v>4.9115551441142515E-3</c:v>
                </c:pt>
                <c:pt idx="19" formatCode="0.00">
                  <c:v>4.5962950672470672E-2</c:v>
                </c:pt>
                <c:pt idx="20" formatCode="0.00">
                  <c:v>4.8829786822080661E-2</c:v>
                </c:pt>
                <c:pt idx="21" formatCode="0.00">
                  <c:v>4.4811326916796339E-2</c:v>
                </c:pt>
                <c:pt idx="22" formatCode="0.00">
                  <c:v>4.4486139586333164E-2</c:v>
                </c:pt>
                <c:pt idx="23" formatCode="0.00">
                  <c:v>4.401271758101797E-2</c:v>
                </c:pt>
                <c:pt idx="24" formatCode="0.00">
                  <c:v>4.3590364597933133E-2</c:v>
                </c:pt>
                <c:pt idx="25" formatCode="0.00">
                  <c:v>4.3001327335742197E-2</c:v>
                </c:pt>
                <c:pt idx="26" formatCode="0.00">
                  <c:v>2.9632253367309794E-2</c:v>
                </c:pt>
                <c:pt idx="27" formatCode="0.00">
                  <c:v>3.0474519481923153E-2</c:v>
                </c:pt>
                <c:pt idx="28" formatCode="0.00">
                  <c:v>3.3471090588172367E-2</c:v>
                </c:pt>
                <c:pt idx="29" formatCode="0.00">
                  <c:v>3.3227648238630843E-2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08-4B84-B447-2D548F68E21F}"/>
            </c:ext>
          </c:extLst>
        </c:ser>
        <c:ser>
          <c:idx val="6"/>
          <c:order val="5"/>
          <c:tx>
            <c:strRef>
              <c:f>'Geografiska utsläpp'!$A$20</c:f>
              <c:strCache>
                <c:ptCount val="1"/>
                <c:pt idx="0">
                  <c:v>Kol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Sammanställning!$B$3:$BE$3</c:f>
              <c:numCache>
                <c:formatCode>General</c:formatCode>
                <c:ptCount val="5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</c:numCache>
            </c:numRef>
          </c:cat>
          <c:val>
            <c:numRef>
              <c:f>Sammanställning!$B$13:$AL$13</c:f>
              <c:numCache>
                <c:formatCode>General</c:formatCode>
                <c:ptCount val="37"/>
                <c:pt idx="0">
                  <c:v>6.997063540106839E-2</c:v>
                </c:pt>
                <c:pt idx="10">
                  <c:v>2.8032328191472766E-5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08-4B84-B447-2D548F68E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159464"/>
        <c:axId val="1"/>
      </c:barChart>
      <c:lineChart>
        <c:grouping val="standard"/>
        <c:varyColors val="0"/>
        <c:ser>
          <c:idx val="5"/>
          <c:order val="6"/>
          <c:tx>
            <c:strRef>
              <c:f>Sammanställning!$A$29</c:f>
              <c:strCache>
                <c:ptCount val="1"/>
                <c:pt idx="0">
                  <c:v>Budgetkurva</c:v>
                </c:pt>
              </c:strCache>
            </c:strRef>
          </c:tx>
          <c:spPr>
            <a:ln>
              <a:solidFill>
                <a:srgbClr val="F1BE48"/>
              </a:solidFill>
            </a:ln>
          </c:spPr>
          <c:marker>
            <c:symbol val="none"/>
          </c:marker>
          <c:cat>
            <c:numRef>
              <c:f>('Geografiska utsläpp'!$B$13,'Geografiska utsläpp'!$L$13,'Geografiska utsläpp'!$U$13,'Geografiska utsläpp'!$V$13,'Geografiska utsläpp'!$W$13,'Geografiska utsläpp'!$X$13,'Geografiska utsläpp'!$Y$13,'Geografiska utsläpp'!$Z$13,'Geografiska utsläpp'!$AA$13,'Geografiska utsläpp'!$AB$13,'Geografiska utsläpp'!$AL$13)</c:f>
              <c:numCache>
                <c:formatCode>General</c:formatCode>
                <c:ptCount val="11"/>
                <c:pt idx="0">
                  <c:v>1990</c:v>
                </c:pt>
                <c:pt idx="1">
                  <c:v>2000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Sammanställning!$B$16:$AZ$16</c:f>
              <c:numCache>
                <c:formatCode>General</c:formatCode>
                <c:ptCount val="51"/>
                <c:pt idx="27" formatCode="#,##0.00">
                  <c:v>3.0019399971473906</c:v>
                </c:pt>
                <c:pt idx="28" formatCode="#,##0.00">
                  <c:v>3.0019399971473906</c:v>
                </c:pt>
                <c:pt idx="29" formatCode="0.0">
                  <c:v>3.0019399971473906</c:v>
                </c:pt>
                <c:pt idx="30" formatCode="0.0">
                  <c:v>2.5216295976038081</c:v>
                </c:pt>
                <c:pt idx="31" formatCode="0.0">
                  <c:v>2.1181688619871988</c:v>
                </c:pt>
                <c:pt idx="32" formatCode="0.0">
                  <c:v>1.7792618440692469</c:v>
                </c:pt>
                <c:pt idx="33" formatCode="0.0">
                  <c:v>1.4945799490181673</c:v>
                </c:pt>
                <c:pt idx="34" formatCode="0.0">
                  <c:v>1.2554471571752606</c:v>
                </c:pt>
                <c:pt idx="35" formatCode="0.0">
                  <c:v>1.0545756120272189</c:v>
                </c:pt>
                <c:pt idx="36" formatCode="0.0">
                  <c:v>0.88584351410286388</c:v>
                </c:pt>
                <c:pt idx="37" formatCode="0.0">
                  <c:v>0.74410855184640567</c:v>
                </c:pt>
                <c:pt idx="38" formatCode="0.0">
                  <c:v>0.62505118355098077</c:v>
                </c:pt>
                <c:pt idx="39" formatCode="0.0">
                  <c:v>0.52504299418282385</c:v>
                </c:pt>
                <c:pt idx="40" formatCode="0.0">
                  <c:v>0.44103611511357205</c:v>
                </c:pt>
                <c:pt idx="41" formatCode="0.0">
                  <c:v>0.37047033669540053</c:v>
                </c:pt>
                <c:pt idx="42" formatCode="0.0">
                  <c:v>0.31119508282413644</c:v>
                </c:pt>
                <c:pt idx="43" formatCode="0.0">
                  <c:v>0.26140386957227457</c:v>
                </c:pt>
                <c:pt idx="44" formatCode="0.0">
                  <c:v>0.21957925044071064</c:v>
                </c:pt>
                <c:pt idx="45" formatCode="0.0">
                  <c:v>0.18444657037019693</c:v>
                </c:pt>
                <c:pt idx="46" formatCode="0.0">
                  <c:v>0.15493511911096541</c:v>
                </c:pt>
                <c:pt idx="47" formatCode="0.0">
                  <c:v>0.13014550005321093</c:v>
                </c:pt>
                <c:pt idx="48" formatCode="0.0">
                  <c:v>0.10932222004469717</c:v>
                </c:pt>
                <c:pt idx="49" formatCode="0.0">
                  <c:v>9.1830664837545622E-2</c:v>
                </c:pt>
                <c:pt idx="50" formatCode="0.0">
                  <c:v>7.713775846353832E-2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08-4B84-B447-2D548F68E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159464"/>
        <c:axId val="1"/>
      </c:lineChart>
      <c:catAx>
        <c:axId val="75615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Ton CO2/cap</a:t>
                </a:r>
              </a:p>
            </c:rich>
          </c:tx>
          <c:layout>
            <c:manualLayout>
              <c:xMode val="edge"/>
              <c:yMode val="edge"/>
              <c:x val="2.670749442138377E-2"/>
              <c:y val="0.167781809138729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756159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78518318829066"/>
          <c:y val="0.38505484350986935"/>
          <c:w val="0.17703785431711871"/>
          <c:h val="0.31097609607310334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24169201072077E-2"/>
          <c:y val="0.24171596004330884"/>
          <c:w val="0.83711888963326375"/>
          <c:h val="0.69005979315110477"/>
        </c:manualLayout>
      </c:layout>
      <c:barChart>
        <c:barDir val="col"/>
        <c:grouping val="stacked"/>
        <c:varyColors val="0"/>
        <c:ser>
          <c:idx val="9"/>
          <c:order val="1"/>
          <c:tx>
            <c:strRef>
              <c:f>Sammanställning!$A$26</c:f>
              <c:strCache>
                <c:ptCount val="1"/>
                <c:pt idx="0">
                  <c:v>Investeringar</c:v>
                </c:pt>
              </c:strCache>
            </c:strRef>
          </c:tx>
          <c:invertIfNegative val="0"/>
          <c:val>
            <c:numRef>
              <c:f>Sammanställning!$AD$26:$AG$26</c:f>
              <c:numCache>
                <c:formatCode>0.00</c:formatCode>
                <c:ptCount val="4"/>
                <c:pt idx="0">
                  <c:v>2.67</c:v>
                </c:pt>
                <c:pt idx="1">
                  <c:v>2.7</c:v>
                </c:pt>
                <c:pt idx="2">
                  <c:v>2.7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7-4D63-9FC0-B2D0B4B9CFC3}"/>
            </c:ext>
          </c:extLst>
        </c:ser>
        <c:ser>
          <c:idx val="6"/>
          <c:order val="2"/>
          <c:tx>
            <c:strRef>
              <c:f>Sammanställning!$A$25</c:f>
              <c:strCache>
                <c:ptCount val="1"/>
                <c:pt idx="0">
                  <c:v>Offentliga utsläpp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Sammanställning!$AD$25:$AI$25</c:f>
              <c:numCache>
                <c:formatCode>0.00</c:formatCode>
                <c:ptCount val="6"/>
                <c:pt idx="0">
                  <c:v>1.0900000000000001</c:v>
                </c:pt>
                <c:pt idx="1">
                  <c:v>1</c:v>
                </c:pt>
                <c:pt idx="2">
                  <c:v>0.94</c:v>
                </c:pt>
                <c:pt idx="3">
                  <c:v>1</c:v>
                </c:pt>
                <c:pt idx="5" formatCode="0.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7-4D63-9FC0-B2D0B4B9CFC3}"/>
            </c:ext>
          </c:extLst>
        </c:ser>
        <c:ser>
          <c:idx val="4"/>
          <c:order val="3"/>
          <c:tx>
            <c:strRef>
              <c:f>Sammanställning!$A$24</c:f>
              <c:strCache>
                <c:ptCount val="1"/>
                <c:pt idx="0">
                  <c:v>Varor, material, tjänster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Sammanställning!$AD$24:$AG$24</c:f>
              <c:numCache>
                <c:formatCode>0.0</c:formatCode>
                <c:ptCount val="4"/>
                <c:pt idx="0" formatCode="0.00">
                  <c:v>1.7</c:v>
                </c:pt>
                <c:pt idx="1">
                  <c:v>1.7</c:v>
                </c:pt>
                <c:pt idx="2" formatCode="0.00">
                  <c:v>1.5929</c:v>
                </c:pt>
                <c:pt idx="3" formatCode="0.00">
                  <c:v>1.6725449999999999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7-4D63-9FC0-B2D0B4B9CFC3}"/>
            </c:ext>
          </c:extLst>
        </c:ser>
        <c:ser>
          <c:idx val="3"/>
          <c:order val="4"/>
          <c:tx>
            <c:strRef>
              <c:f>Sammanställning!$A$23</c:f>
              <c:strCache>
                <c:ptCount val="1"/>
                <c:pt idx="0">
                  <c:v>Mat</c:v>
                </c:pt>
              </c:strCache>
            </c:strRef>
          </c:tx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Sammanställning!$AD$23:$AG$23</c:f>
              <c:numCache>
                <c:formatCode>0.0</c:formatCode>
                <c:ptCount val="4"/>
                <c:pt idx="0" formatCode="0.00">
                  <c:v>1.57</c:v>
                </c:pt>
                <c:pt idx="1">
                  <c:v>1.4</c:v>
                </c:pt>
                <c:pt idx="2" formatCode="0.00">
                  <c:v>1.4</c:v>
                </c:pt>
                <c:pt idx="3" formatCode="0.0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E7-4D63-9FC0-B2D0B4B9CFC3}"/>
            </c:ext>
          </c:extLst>
        </c:ser>
        <c:ser>
          <c:idx val="2"/>
          <c:order val="5"/>
          <c:tx>
            <c:strRef>
              <c:f>Sammanställning!$A$22</c:f>
              <c:strCache>
                <c:ptCount val="1"/>
                <c:pt idx="0">
                  <c:v>Värme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Sammanställning!$AD$22:$AG$22</c:f>
              <c:numCache>
                <c:formatCode>0.0</c:formatCode>
                <c:ptCount val="4"/>
                <c:pt idx="0" formatCode="0.00">
                  <c:v>0.23440115317277799</c:v>
                </c:pt>
                <c:pt idx="1">
                  <c:v>0.22549503679114685</c:v>
                </c:pt>
                <c:pt idx="2" formatCode="0.00">
                  <c:v>0.17799295108211469</c:v>
                </c:pt>
                <c:pt idx="3" formatCode="0.00">
                  <c:v>0.10537081261369914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E7-4D63-9FC0-B2D0B4B9CFC3}"/>
            </c:ext>
          </c:extLst>
        </c:ser>
        <c:ser>
          <c:idx val="1"/>
          <c:order val="6"/>
          <c:tx>
            <c:strRef>
              <c:f>Sammanställning!$A$21</c:f>
              <c:strCache>
                <c:ptCount val="1"/>
                <c:pt idx="0">
                  <c:v>El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Sammanställning!$AD$21:$AG$21</c:f>
              <c:numCache>
                <c:formatCode>0.0</c:formatCode>
                <c:ptCount val="4"/>
                <c:pt idx="0" formatCode="0.00">
                  <c:v>0.1382712517788626</c:v>
                </c:pt>
                <c:pt idx="1">
                  <c:v>0.13607197448289876</c:v>
                </c:pt>
                <c:pt idx="2" formatCode="0.00">
                  <c:v>0.13312554013901184</c:v>
                </c:pt>
                <c:pt idx="3" formatCode="0.00">
                  <c:v>0.13312554013901184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E7-4D63-9FC0-B2D0B4B9CFC3}"/>
            </c:ext>
          </c:extLst>
        </c:ser>
        <c:ser>
          <c:idx val="7"/>
          <c:order val="7"/>
          <c:tx>
            <c:strRef>
              <c:f>Sammanställning!$A$20</c:f>
              <c:strCache>
                <c:ptCount val="1"/>
                <c:pt idx="0">
                  <c:v>Kollektivtrafiken (grovt)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Sammanställning!$AD$3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Sammanställning!$AD$20:$AG$20</c:f>
              <c:numCache>
                <c:formatCode>0.0</c:formatCode>
                <c:ptCount val="4"/>
                <c:pt idx="0" formatCode="0.00">
                  <c:v>1.4993628959276016E-2</c:v>
                </c:pt>
                <c:pt idx="1">
                  <c:v>1.4993628959276016E-2</c:v>
                </c:pt>
                <c:pt idx="2" formatCode="0.00">
                  <c:v>1.4993628959276016E-2</c:v>
                </c:pt>
                <c:pt idx="3" formatCode="0.00">
                  <c:v>1.4993628959276016E-2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E7-4D63-9FC0-B2D0B4B9CFC3}"/>
            </c:ext>
          </c:extLst>
        </c:ser>
        <c:ser>
          <c:idx val="0"/>
          <c:order val="8"/>
          <c:tx>
            <c:strRef>
              <c:f>Sammanställning!$A$19</c:f>
              <c:strCache>
                <c:ptCount val="1"/>
                <c:pt idx="0">
                  <c:v>Bil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Sammanställning!$AD$19:$AG$19</c:f>
              <c:numCache>
                <c:formatCode>0.00</c:formatCode>
                <c:ptCount val="4"/>
                <c:pt idx="0">
                  <c:v>0.84884085834313305</c:v>
                </c:pt>
                <c:pt idx="1">
                  <c:v>0.76190223147894964</c:v>
                </c:pt>
                <c:pt idx="2">
                  <c:v>0.75042479661169637</c:v>
                </c:pt>
                <c:pt idx="3">
                  <c:v>0.74986134567604645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E7-4D63-9FC0-B2D0B4B9CFC3}"/>
            </c:ext>
          </c:extLst>
        </c:ser>
        <c:ser>
          <c:idx val="8"/>
          <c:order val="9"/>
          <c:tx>
            <c:strRef>
              <c:f>Sammanställning!$A$18</c:f>
              <c:strCache>
                <c:ptCount val="1"/>
                <c:pt idx="0">
                  <c:v>Flygresor</c:v>
                </c:pt>
              </c:strCache>
            </c:strRef>
          </c:tx>
          <c:spPr>
            <a:solidFill>
              <a:srgbClr val="FD67B6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Sammanställning!$AD$18:$AG$18</c:f>
              <c:numCache>
                <c:formatCode>0.00</c:formatCode>
                <c:ptCount val="4"/>
                <c:pt idx="0">
                  <c:v>1.0233638558504743</c:v>
                </c:pt>
                <c:pt idx="1">
                  <c:v>0.98989897160929086</c:v>
                </c:pt>
                <c:pt idx="2">
                  <c:v>0.27505273660254181</c:v>
                </c:pt>
                <c:pt idx="3">
                  <c:v>0.41312142870851304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E7-4D63-9FC0-B2D0B4B9C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74451520"/>
        <c:axId val="1"/>
      </c:barChart>
      <c:lineChart>
        <c:grouping val="standard"/>
        <c:varyColors val="0"/>
        <c:ser>
          <c:idx val="5"/>
          <c:order val="0"/>
          <c:tx>
            <c:strRef>
              <c:f>Sammanställning!$A$30</c:f>
              <c:strCache>
                <c:ptCount val="1"/>
                <c:pt idx="0">
                  <c:v>Budgetkurva</c:v>
                </c:pt>
              </c:strCache>
            </c:strRef>
          </c:tx>
          <c:spPr>
            <a:ln>
              <a:solidFill>
                <a:srgbClr val="F1BE48"/>
              </a:solidFill>
            </a:ln>
          </c:spPr>
          <c:marker>
            <c:symbol val="none"/>
          </c:marker>
          <c:cat>
            <c:numRef>
              <c:f>Sammanställning!$AD$3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Sammanställning!$AD$30:$AZ$30</c:f>
              <c:numCache>
                <c:formatCode>0.0</c:formatCode>
                <c:ptCount val="23"/>
                <c:pt idx="0" formatCode="0.00">
                  <c:v>9.2898707481045228</c:v>
                </c:pt>
                <c:pt idx="1">
                  <c:v>9.2898707481045228</c:v>
                </c:pt>
                <c:pt idx="2">
                  <c:v>7.8034914284077992</c:v>
                </c:pt>
                <c:pt idx="3">
                  <c:v>6.5549327998625513</c:v>
                </c:pt>
                <c:pt idx="4">
                  <c:v>5.5061435518845432</c:v>
                </c:pt>
                <c:pt idx="5">
                  <c:v>4.6251605835830158</c:v>
                </c:pt>
                <c:pt idx="6">
                  <c:v>3.8851348902097333</c:v>
                </c:pt>
                <c:pt idx="7">
                  <c:v>3.2635133077761758</c:v>
                </c:pt>
                <c:pt idx="8">
                  <c:v>2.7413511785319877</c:v>
                </c:pt>
                <c:pt idx="9">
                  <c:v>2.3027349899668694</c:v>
                </c:pt>
                <c:pt idx="10">
                  <c:v>1.9342973915721702</c:v>
                </c:pt>
                <c:pt idx="11">
                  <c:v>1.6248098089206229</c:v>
                </c:pt>
                <c:pt idx="12">
                  <c:v>1.3648402394933232</c:v>
                </c:pt>
                <c:pt idx="13">
                  <c:v>1.1464658011743916</c:v>
                </c:pt>
                <c:pt idx="14">
                  <c:v>0.96303127298648883</c:v>
                </c:pt>
                <c:pt idx="15">
                  <c:v>0.80894626930865055</c:v>
                </c:pt>
                <c:pt idx="16">
                  <c:v>0.67951486621926638</c:v>
                </c:pt>
                <c:pt idx="17">
                  <c:v>0.57079248762418378</c:v>
                </c:pt>
                <c:pt idx="18">
                  <c:v>0.47946568960431435</c:v>
                </c:pt>
                <c:pt idx="19">
                  <c:v>0.40275117926762405</c:v>
                </c:pt>
                <c:pt idx="20">
                  <c:v>0.33831099058480418</c:v>
                </c:pt>
                <c:pt idx="21">
                  <c:v>0.28418123209123552</c:v>
                </c:pt>
                <c:pt idx="22">
                  <c:v>0.23871223495663782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8E7-4D63-9FC0-B2D0B4B9C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451520"/>
        <c:axId val="1"/>
      </c:lineChart>
      <c:catAx>
        <c:axId val="67445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"/>
        <c:scaling>
          <c:orientation val="minMax"/>
          <c:max val="1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Ton CO2e/cap</a:t>
                </a:r>
              </a:p>
            </c:rich>
          </c:tx>
          <c:layout>
            <c:manualLayout>
              <c:xMode val="edge"/>
              <c:yMode val="edge"/>
              <c:x val="2.6707545177542463E-2"/>
              <c:y val="0.1677819282828554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67445152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6031839385005788"/>
          <c:y val="0.25939245812015571"/>
          <c:w val="0.3202754169617687"/>
          <c:h val="0.4228508986340762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87639045119355E-2"/>
          <c:y val="0.24171577231260188"/>
          <c:w val="0.79294147466137388"/>
          <c:h val="0.69005979315110477"/>
        </c:manualLayout>
      </c:layout>
      <c:barChart>
        <c:barDir val="col"/>
        <c:grouping val="stacked"/>
        <c:varyColors val="0"/>
        <c:ser>
          <c:idx val="6"/>
          <c:order val="1"/>
          <c:tx>
            <c:v>Inköp (uppskattning)</c:v>
          </c:tx>
          <c:spPr>
            <a:solidFill>
              <a:srgbClr val="92D050"/>
            </a:solidFill>
          </c:spPr>
          <c:invertIfNegative val="0"/>
          <c:val>
            <c:numRef>
              <c:f>Sammanställning!$AD$39:$AG$39</c:f>
              <c:numCache>
                <c:formatCode>#,##0.00</c:formatCode>
                <c:ptCount val="4"/>
                <c:pt idx="0" formatCode="#\ ##0.0">
                  <c:v>7620.3882000000003</c:v>
                </c:pt>
                <c:pt idx="1">
                  <c:v>8077.6114920000009</c:v>
                </c:pt>
                <c:pt idx="2" formatCode="#\ ##0.0">
                  <c:v>8683.4323538999997</c:v>
                </c:pt>
                <c:pt idx="3" formatCode="#\ ##0.0">
                  <c:v>9677.4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8-4CAF-BF5D-E80AD5C1CB7C}"/>
            </c:ext>
          </c:extLst>
        </c:ser>
        <c:ser>
          <c:idx val="4"/>
          <c:order val="2"/>
          <c:tx>
            <c:strRef>
              <c:f>Sammanställning!$A$38</c:f>
              <c:strCache>
                <c:ptCount val="1"/>
                <c:pt idx="0">
                  <c:v>Byggnation, infrastruktur (uppskattning)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Sammanställning!$AD$38:$AG$38</c:f>
              <c:numCache>
                <c:formatCode>#,##0.00</c:formatCode>
                <c:ptCount val="4"/>
                <c:pt idx="0" formatCode="#\ ##0.0">
                  <c:v>20872.887999999999</c:v>
                </c:pt>
                <c:pt idx="1">
                  <c:v>21415.583087999999</c:v>
                </c:pt>
                <c:pt idx="2" formatCode="#\ ##0.0">
                  <c:v>18203.245624799998</c:v>
                </c:pt>
                <c:pt idx="3" formatCode="#\ ##0.0">
                  <c:v>24130.246500000001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C8-4CAF-BF5D-E80AD5C1CB7C}"/>
            </c:ext>
          </c:extLst>
        </c:ser>
        <c:ser>
          <c:idx val="3"/>
          <c:order val="3"/>
          <c:tx>
            <c:strRef>
              <c:f>Sammanställning!$A$37</c:f>
              <c:strCache>
                <c:ptCount val="1"/>
                <c:pt idx="0">
                  <c:v>Livsmedel</c:v>
                </c:pt>
              </c:strCache>
            </c:strRef>
          </c:tx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Sammanställning!$AD$37:$AG$37</c:f>
              <c:numCache>
                <c:formatCode>#,##0.00</c:formatCode>
                <c:ptCount val="4"/>
                <c:pt idx="0" formatCode="#\ ##0.0">
                  <c:v>8014</c:v>
                </c:pt>
                <c:pt idx="1">
                  <c:v>8014</c:v>
                </c:pt>
                <c:pt idx="2" formatCode="#\ ##0.0">
                  <c:v>6492</c:v>
                </c:pt>
                <c:pt idx="3" formatCode="#\ ##0.0">
                  <c:v>5209.2460000000001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C8-4CAF-BF5D-E80AD5C1CB7C}"/>
            </c:ext>
          </c:extLst>
        </c:ser>
        <c:ser>
          <c:idx val="2"/>
          <c:order val="4"/>
          <c:tx>
            <c:v>Värme (lokaler)</c:v>
          </c:tx>
          <c:spPr>
            <a:solidFill>
              <a:srgbClr val="FFC00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Sammanställning!$AD$36:$AG$36</c:f>
              <c:numCache>
                <c:formatCode>#,##0.00</c:formatCode>
                <c:ptCount val="4"/>
                <c:pt idx="0" formatCode="#\ ##0.0">
                  <c:v>2777.7</c:v>
                </c:pt>
                <c:pt idx="1">
                  <c:v>2719.8670000000002</c:v>
                </c:pt>
                <c:pt idx="2" formatCode="#\ ##0.0">
                  <c:v>2902.2407091900004</c:v>
                </c:pt>
                <c:pt idx="3" formatCode="#\ ##0.0">
                  <c:v>1468.6369999999999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C8-4CAF-BF5D-E80AD5C1CB7C}"/>
            </c:ext>
          </c:extLst>
        </c:ser>
        <c:ser>
          <c:idx val="1"/>
          <c:order val="5"/>
          <c:tx>
            <c:v>El, (lokaler)</c:v>
          </c:tx>
          <c:spPr>
            <a:solidFill>
              <a:srgbClr val="FF0000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Sammanställning!$AD$35:$AG$35</c:f>
              <c:numCache>
                <c:formatCode>#,##0.00</c:formatCode>
                <c:ptCount val="4"/>
                <c:pt idx="0" formatCode="#\ ##0.0">
                  <c:v>2107</c:v>
                </c:pt>
                <c:pt idx="1">
                  <c:v>2247.3989999999999</c:v>
                </c:pt>
                <c:pt idx="2" formatCode="#\ ##0.0">
                  <c:v>1996.926318</c:v>
                </c:pt>
                <c:pt idx="3" formatCode="#\ ##0.0">
                  <c:v>2095.902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C8-4CAF-BF5D-E80AD5C1CB7C}"/>
            </c:ext>
          </c:extLst>
        </c:ser>
        <c:ser>
          <c:idx val="7"/>
          <c:order val="6"/>
          <c:tx>
            <c:strRef>
              <c:f>Sammanställning!$A$34</c:f>
              <c:strCache>
                <c:ptCount val="1"/>
                <c:pt idx="0">
                  <c:v>Arbetsmaskiner</c:v>
                </c:pt>
              </c:strCache>
            </c:strRef>
          </c:tx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Sammanställning!$AD$34:$AG$34</c:f>
              <c:numCache>
                <c:formatCode>#,##0.00</c:formatCode>
                <c:ptCount val="4"/>
                <c:pt idx="0" formatCode="#\ ##0.0">
                  <c:v>118.8</c:v>
                </c:pt>
                <c:pt idx="1">
                  <c:v>173</c:v>
                </c:pt>
                <c:pt idx="2" formatCode="#\ ##0.0">
                  <c:v>485.87200000000001</c:v>
                </c:pt>
                <c:pt idx="3" formatCode="#\ ##0.0">
                  <c:v>417.452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C8-4CAF-BF5D-E80AD5C1CB7C}"/>
            </c:ext>
          </c:extLst>
        </c:ser>
        <c:ser>
          <c:idx val="0"/>
          <c:order val="7"/>
          <c:tx>
            <c:strRef>
              <c:f>Sammanställning!$A$33</c:f>
              <c:strCache>
                <c:ptCount val="1"/>
                <c:pt idx="0">
                  <c:v>Bil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Sammanställning!$AD$33:$AG$33</c:f>
              <c:numCache>
                <c:formatCode>#,##0.00</c:formatCode>
                <c:ptCount val="4"/>
                <c:pt idx="0" formatCode="#\ ##0.0">
                  <c:v>1452.8</c:v>
                </c:pt>
                <c:pt idx="1">
                  <c:v>1447.66</c:v>
                </c:pt>
                <c:pt idx="2" formatCode="#\ ##0.0">
                  <c:v>1293.2449999999999</c:v>
                </c:pt>
                <c:pt idx="3" formatCode="#\ ##0.0">
                  <c:v>1086.231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C8-4CAF-BF5D-E80AD5C1CB7C}"/>
            </c:ext>
          </c:extLst>
        </c:ser>
        <c:ser>
          <c:idx val="8"/>
          <c:order val="8"/>
          <c:tx>
            <c:strRef>
              <c:f>Sammanställning!$A$18</c:f>
              <c:strCache>
                <c:ptCount val="1"/>
                <c:pt idx="0">
                  <c:v>Flygresor</c:v>
                </c:pt>
              </c:strCache>
            </c:strRef>
          </c:tx>
          <c:spPr>
            <a:solidFill>
              <a:srgbClr val="FD67B6"/>
            </a:solidFill>
          </c:spPr>
          <c:invertIfNegative val="0"/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Sammanställning!$AD$32:$AG$32</c:f>
              <c:numCache>
                <c:formatCode>#,##0.00</c:formatCode>
                <c:ptCount val="4"/>
                <c:pt idx="0" formatCode="#\ ##0.0">
                  <c:v>279.84399999999999</c:v>
                </c:pt>
                <c:pt idx="1">
                  <c:v>310.5</c:v>
                </c:pt>
                <c:pt idx="2" formatCode="#\ ##0.0">
                  <c:v>146.55000000000001</c:v>
                </c:pt>
                <c:pt idx="3" formatCode="#\ ##0.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C8-4CAF-BF5D-E80AD5C1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675017664"/>
        <c:axId val="1"/>
      </c:barChart>
      <c:lineChart>
        <c:grouping val="standard"/>
        <c:varyColors val="0"/>
        <c:ser>
          <c:idx val="5"/>
          <c:order val="0"/>
          <c:tx>
            <c:strRef>
              <c:f>Sammanställning!$A$44</c:f>
              <c:strCache>
                <c:ptCount val="1"/>
                <c:pt idx="0">
                  <c:v>Budgetkurva</c:v>
                </c:pt>
              </c:strCache>
            </c:strRef>
          </c:tx>
          <c:spPr>
            <a:ln>
              <a:solidFill>
                <a:srgbClr val="F1BE48"/>
              </a:solidFill>
            </a:ln>
          </c:spPr>
          <c:marker>
            <c:symbol val="none"/>
          </c:marker>
          <c:cat>
            <c:numRef>
              <c:f>Sammanställning!$AD$3:$AZ$3</c:f>
              <c:numCache>
                <c:formatCode>General</c:formatCode>
                <c:ptCount val="2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</c:numCache>
            </c:numRef>
          </c:cat>
          <c:val>
            <c:numRef>
              <c:f>Sammanställning!$AD$44:$AZ$44</c:f>
              <c:numCache>
                <c:formatCode>#\ ##0.0</c:formatCode>
                <c:ptCount val="23"/>
                <c:pt idx="0">
                  <c:v>43243.4202</c:v>
                </c:pt>
                <c:pt idx="1">
                  <c:v>43243.4202</c:v>
                </c:pt>
                <c:pt idx="2">
                  <c:v>36324.472968000002</c:v>
                </c:pt>
                <c:pt idx="3">
                  <c:v>30512.55729312</c:v>
                </c:pt>
                <c:pt idx="4">
                  <c:v>25630.548126220798</c:v>
                </c:pt>
                <c:pt idx="5">
                  <c:v>21529.660426025468</c:v>
                </c:pt>
                <c:pt idx="6">
                  <c:v>18084.914757861392</c:v>
                </c:pt>
                <c:pt idx="7">
                  <c:v>15191.328396603569</c:v>
                </c:pt>
                <c:pt idx="8">
                  <c:v>12760.715853146998</c:v>
                </c:pt>
                <c:pt idx="9">
                  <c:v>10719.001316643478</c:v>
                </c:pt>
                <c:pt idx="10">
                  <c:v>9003.9611059805211</c:v>
                </c:pt>
                <c:pt idx="11">
                  <c:v>7563.3273290236375</c:v>
                </c:pt>
                <c:pt idx="12">
                  <c:v>6353.1949563798553</c:v>
                </c:pt>
                <c:pt idx="13">
                  <c:v>5336.6837633590785</c:v>
                </c:pt>
                <c:pt idx="14">
                  <c:v>4482.8143612216254</c:v>
                </c:pt>
                <c:pt idx="15">
                  <c:v>3765.5640634261654</c:v>
                </c:pt>
                <c:pt idx="16">
                  <c:v>3163.0738132779788</c:v>
                </c:pt>
                <c:pt idx="17">
                  <c:v>2656.9820031535023</c:v>
                </c:pt>
                <c:pt idx="18">
                  <c:v>2231.8648826489421</c:v>
                </c:pt>
                <c:pt idx="19">
                  <c:v>1874.7665014251113</c:v>
                </c:pt>
                <c:pt idx="20">
                  <c:v>1574.8038611970935</c:v>
                </c:pt>
                <c:pt idx="21">
                  <c:v>1322.8352434055585</c:v>
                </c:pt>
                <c:pt idx="22">
                  <c:v>1111.181604460669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BC8-4CAF-BF5D-E80AD5C1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5017664"/>
        <c:axId val="1"/>
      </c:lineChart>
      <c:catAx>
        <c:axId val="67501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8575"/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1"/>
        <c:crossesAt val="0"/>
        <c:auto val="1"/>
        <c:lblAlgn val="ctr"/>
        <c:lblOffset val="100"/>
        <c:tickLblSkip val="2"/>
        <c:tickMarkSkip val="2"/>
        <c:noMultiLvlLbl val="0"/>
      </c:catAx>
      <c:valAx>
        <c:axId val="1"/>
        <c:scaling>
          <c:orientation val="minMax"/>
          <c:max val="5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Ton CO2e</a:t>
                </a:r>
              </a:p>
            </c:rich>
          </c:tx>
          <c:layout>
            <c:manualLayout>
              <c:xMode val="edge"/>
              <c:yMode val="edge"/>
              <c:x val="2.5257259509228004E-4"/>
              <c:y val="0.1572094765687328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675017664"/>
        <c:crossesAt val="1"/>
        <c:crossBetween val="between"/>
        <c:majorUnit val="10000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5447830316692226"/>
          <c:y val="0.24599077001373787"/>
          <c:w val="0.42094061159021789"/>
          <c:h val="0.55893657188069445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0.51312</cdr:x>
      <cdr:y>0.04267</cdr:y>
    </cdr:from>
    <cdr:to>
      <cdr:x>0.80892</cdr:x>
      <cdr:y>0.05987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219450" y="657225"/>
          <a:ext cx="1819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0.51312</cdr:x>
      <cdr:y>0.04267</cdr:y>
    </cdr:from>
    <cdr:to>
      <cdr:x>0.80892</cdr:x>
      <cdr:y>0.05987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219450" y="657225"/>
          <a:ext cx="1819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0.51754</cdr:x>
      <cdr:y>0.03643</cdr:y>
    </cdr:from>
    <cdr:to>
      <cdr:x>0.81212</cdr:x>
      <cdr:y>0.0493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219450" y="657225"/>
          <a:ext cx="1819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0.51534</cdr:x>
      <cdr:y>0.03496</cdr:y>
    </cdr:from>
    <cdr:to>
      <cdr:x>0.81312</cdr:x>
      <cdr:y>0.0473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219450" y="657225"/>
          <a:ext cx="1819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1F2963-2BF8-8846-9DF1-DDB7F23ECFB2}" type="datetimeFigureOut">
              <a:rPr lang="sv-SE"/>
              <a:pPr>
                <a:defRPr/>
              </a:pPr>
              <a:t>2022-10-25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4889FF-4E7D-FB41-A760-1973269073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870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5B0F8E-A1DD-744F-8E5E-2DB38E51BE95}" type="datetimeFigureOut">
              <a:rPr lang="sv-SE"/>
              <a:pPr>
                <a:defRPr/>
              </a:pPr>
              <a:t>2022-10-25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D38846-45EB-0146-8E32-7BDF73FA21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2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>
                <a:latin typeface="Calibri" charset="0"/>
              </a:rPr>
              <a:t>Här är en neutral sida som kan användas som förstasida i presentationen. All text vänsterställs. </a:t>
            </a:r>
          </a:p>
          <a:p>
            <a:pPr eaLnBrk="1" hangingPunct="1"/>
            <a:endParaRPr lang="sv-SE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7E2D21-B4F2-574B-AF43-6FB4ADDA3036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730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dirty="0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95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dirty="0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518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>
                <a:latin typeface="Calibri" charset="0"/>
              </a:rPr>
              <a:t>Tänk på att inte ha för mycket text i din presentation. Ett fåtal punkter med ett eller några ord räcker. Den som läser texten bakom dig klarar inte av att lyssna på vad du säger samtidigt. All text vänsterställs.</a:t>
            </a:r>
          </a:p>
          <a:p>
            <a:pPr eaLnBrk="1" hangingPunct="1"/>
            <a:endParaRPr lang="sv-SE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4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dirty="0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778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 smtClean="0">
                <a:latin typeface="Calibri" charset="0"/>
              </a:rPr>
              <a:t>Med nuvarande utsläpp ca 7 år kvar</a:t>
            </a:r>
          </a:p>
          <a:p>
            <a:pPr eaLnBrk="1" hangingPunct="1"/>
            <a:r>
              <a:rPr lang="sv-SE" dirty="0" smtClean="0">
                <a:latin typeface="Calibri" charset="0"/>
              </a:rPr>
              <a:t>Sannolikhet 50%</a:t>
            </a:r>
          </a:p>
          <a:p>
            <a:pPr eaLnBrk="1" hangingPunct="1"/>
            <a:r>
              <a:rPr lang="sv-SE" dirty="0" smtClean="0">
                <a:latin typeface="Calibri" charset="0"/>
              </a:rPr>
              <a:t>VI kan överskrida vår budget och till 2 grader</a:t>
            </a:r>
            <a:r>
              <a:rPr lang="sv-SE" baseline="0" dirty="0" smtClean="0">
                <a:latin typeface="Calibri" charset="0"/>
              </a:rPr>
              <a:t> är det rätt mycket kvar MEN effekterna kommer vara MYCKET starkare och risken finns att människan inte längre kan vända trenden och- uppvärmningen blir självförstärkande, som en härdsmälta, </a:t>
            </a:r>
            <a:r>
              <a:rPr lang="sv-SE" baseline="0" dirty="0" err="1" smtClean="0">
                <a:latin typeface="Calibri" charset="0"/>
              </a:rPr>
              <a:t>run</a:t>
            </a:r>
            <a:r>
              <a:rPr lang="sv-SE" baseline="0" dirty="0" smtClean="0">
                <a:latin typeface="Calibri" charset="0"/>
              </a:rPr>
              <a:t> </a:t>
            </a:r>
            <a:r>
              <a:rPr lang="sv-SE" baseline="0" dirty="0" err="1" smtClean="0">
                <a:latin typeface="Calibri" charset="0"/>
              </a:rPr>
              <a:t>away</a:t>
            </a:r>
            <a:endParaRPr lang="sv-SE" dirty="0">
              <a:latin typeface="Calibri" charset="0"/>
            </a:endParaRPr>
          </a:p>
          <a:p>
            <a:pPr eaLnBrk="1" hangingPunct="1"/>
            <a:endParaRPr lang="sv-SE" dirty="0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34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>
                <a:latin typeface="Calibri" charset="0"/>
              </a:rPr>
              <a:t>Tänk på att inte ha för mycket text i din presentation. Ett fåtal punkter med ett eller några ord räcker. Den som läser texten bakom dig klarar inte av att lyssna på vad du säger samtidigt. All text vänsterställs.</a:t>
            </a:r>
          </a:p>
          <a:p>
            <a:pPr eaLnBrk="1" hangingPunct="1"/>
            <a:endParaRPr lang="sv-SE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295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>
                <a:latin typeface="Calibri" charset="0"/>
              </a:rPr>
              <a:t>Tänk på att inte ha för mycket text i din presentation. Ett fåtal punkter med ett eller några ord räcker. Den som läser texten bakom dig klarar inte av att lyssna på vad du säger samtidigt. All text vänsterställs.</a:t>
            </a:r>
          </a:p>
          <a:p>
            <a:pPr eaLnBrk="1" hangingPunct="1"/>
            <a:endParaRPr lang="sv-SE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08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>
                <a:latin typeface="Calibri" charset="0"/>
              </a:rPr>
              <a:t>Tänk på att inte ha för mycket text i din presentation. Ett fåtal punkter med ett eller några ord räcker. Den som läser texten bakom dig klarar inte av att lyssna på vad du säger samtidigt. All text vänsterställs.</a:t>
            </a:r>
          </a:p>
          <a:p>
            <a:pPr eaLnBrk="1" hangingPunct="1"/>
            <a:endParaRPr lang="sv-SE">
              <a:latin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E09D48-3EC5-3349-B503-977A103A0862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7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8027988" cy="5143500"/>
          </a:xfrm>
          <a:prstGeom prst="rect">
            <a:avLst/>
          </a:prstGeom>
          <a:solidFill>
            <a:srgbClr val="0057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>
              <a:solidFill>
                <a:srgbClr val="005776"/>
              </a:solidFill>
            </a:endParaRPr>
          </a:p>
        </p:txBody>
      </p:sp>
      <p:pic>
        <p:nvPicPr>
          <p:cNvPr id="5" name="Bildobjekt 7" descr="boras_dots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774950" y="-2774950"/>
            <a:ext cx="1963738" cy="751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>
            <a:spLocks noGrp="1"/>
          </p:cNvSpPr>
          <p:nvPr>
            <p:ph type="ctrTitle"/>
          </p:nvPr>
        </p:nvSpPr>
        <p:spPr>
          <a:xfrm>
            <a:off x="582231" y="2450029"/>
            <a:ext cx="6732424" cy="110251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582231" y="3673774"/>
            <a:ext cx="6732424" cy="131445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348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rgbClr val="00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371639"/>
            <a:ext cx="6732424" cy="8572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82231" y="1408042"/>
            <a:ext cx="6732424" cy="33848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826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2717606"/>
            <a:ext cx="6732424" cy="1021556"/>
          </a:xfrm>
        </p:spPr>
        <p:txBody>
          <a:bodyPr anchor="t"/>
          <a:lstStyle>
            <a:lvl1pPr algn="l">
              <a:defRPr sz="2600" b="1" cap="none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2231" y="1592465"/>
            <a:ext cx="6732424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2867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0" y="379710"/>
            <a:ext cx="6732425" cy="85725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2231" y="1408042"/>
            <a:ext cx="3242365" cy="33936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72290" y="1408042"/>
            <a:ext cx="3242365" cy="33936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99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91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och 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442541"/>
            <a:ext cx="2883283" cy="72027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"/>
            <a:ext cx="4448177" cy="5143498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2883283" cy="35664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1918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och dubbel 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442541"/>
            <a:ext cx="2883283" cy="72027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"/>
            <a:ext cx="4448177" cy="249766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2883283" cy="35664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1"/>
          </p:nvPr>
        </p:nvSpPr>
        <p:spPr>
          <a:xfrm>
            <a:off x="3575050" y="2624667"/>
            <a:ext cx="4448177" cy="251883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42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-1" y="0"/>
            <a:ext cx="8023227" cy="51435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582231" y="3829708"/>
            <a:ext cx="6732424" cy="400110"/>
          </a:xfrm>
          <a:solidFill>
            <a:schemeClr val="bg1">
              <a:alpha val="75000"/>
            </a:schemeClr>
          </a:solidFill>
        </p:spPr>
        <p:txBody>
          <a:bodyPr>
            <a:spAutoFit/>
          </a:bodyPr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4233786"/>
            <a:ext cx="6732423" cy="307777"/>
          </a:xfrm>
          <a:solidFill>
            <a:schemeClr val="bg1">
              <a:alpha val="75000"/>
            </a:schemeClr>
          </a:solidFill>
        </p:spPr>
        <p:txBody>
          <a:bodyPr anchor="ctr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7274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68580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68580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ktangel 6"/>
          <p:cNvSpPr/>
          <p:nvPr/>
        </p:nvSpPr>
        <p:spPr>
          <a:xfrm>
            <a:off x="8023225" y="0"/>
            <a:ext cx="1120775" cy="5143500"/>
          </a:xfrm>
          <a:prstGeom prst="rect">
            <a:avLst/>
          </a:prstGeom>
          <a:solidFill>
            <a:srgbClr val="0057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>
              <a:solidFill>
                <a:srgbClr val="0057FF"/>
              </a:solidFill>
            </a:endParaRPr>
          </a:p>
        </p:txBody>
      </p:sp>
      <p:pic>
        <p:nvPicPr>
          <p:cNvPr id="3077" name="Bildobjekt 8" descr="BorasStad-vit-neg-2rad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9288" y="234950"/>
            <a:ext cx="650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 spc="-5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NULL"/><Relationship Id="rId33" Type="http://schemas.openxmlformats.org/officeDocument/2006/relationships/image" Target="../media/image3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34" Type="http://schemas.openxmlformats.org/officeDocument/2006/relationships/image" Target="../media/image9.png"/><Relationship Id="rId33" Type="http://schemas.openxmlformats.org/officeDocument/2006/relationships/image" Target="../media/image32.svg"/><Relationship Id="rId12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6" Type="http://schemas.openxmlformats.org/officeDocument/2006/relationships/image" Target="../media/image7.png"/><Relationship Id="rId10" Type="http://schemas.openxmlformats.org/officeDocument/2006/relationships/image" Target="NULL"/><Relationship Id="rId35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582231" y="2450029"/>
            <a:ext cx="7884694" cy="19729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>
                <a:ea typeface="+mj-ea"/>
              </a:rPr>
              <a:t>Borås Stads koldioxidbudget</a:t>
            </a:r>
            <a:br>
              <a:rPr lang="sv-SE" dirty="0" smtClean="0">
                <a:ea typeface="+mj-ea"/>
              </a:rPr>
            </a:br>
            <a:r>
              <a:rPr lang="sv-SE" dirty="0">
                <a:ea typeface="+mj-ea"/>
              </a:rPr>
              <a:t/>
            </a:r>
            <a:br>
              <a:rPr lang="sv-SE" dirty="0">
                <a:ea typeface="+mj-ea"/>
              </a:rPr>
            </a:br>
            <a:r>
              <a:rPr lang="sv-SE" sz="1200" b="0" i="1" dirty="0" smtClean="0">
                <a:ea typeface="+mj-ea"/>
              </a:rPr>
              <a:t>Peter Krahl Rydberg, energi- och </a:t>
            </a:r>
            <a:r>
              <a:rPr lang="sv-SE" sz="1200" b="0" i="1" dirty="0" err="1" smtClean="0">
                <a:ea typeface="+mj-ea"/>
              </a:rPr>
              <a:t>klimatstrateg</a:t>
            </a:r>
            <a:r>
              <a:rPr lang="sv-SE" dirty="0" smtClean="0">
                <a:ea typeface="+mj-ea"/>
              </a:rPr>
              <a:t/>
            </a:r>
            <a:br>
              <a:rPr lang="sv-SE" dirty="0" smtClean="0">
                <a:ea typeface="+mj-ea"/>
              </a:rPr>
            </a:br>
            <a:endParaRPr lang="sv-SE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431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339549" y="384141"/>
          <a:ext cx="7390118" cy="461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339549" y="445101"/>
            <a:ext cx="8111412" cy="559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/>
              <a:t>Perspektiv</a:t>
            </a:r>
            <a:r>
              <a:rPr lang="sv-SE" cap="all" dirty="0" smtClean="0">
                <a:solidFill>
                  <a:schemeClr val="bg2"/>
                </a:solidFill>
                <a:ea typeface="+mj-ea"/>
              </a:rPr>
              <a:t> </a:t>
            </a:r>
            <a:r>
              <a:rPr lang="sv-SE" dirty="0" smtClean="0"/>
              <a:t>3 </a:t>
            </a:r>
            <a:r>
              <a:rPr lang="sv-SE" dirty="0"/>
              <a:t>– Borås Stad</a:t>
            </a:r>
          </a:p>
        </p:txBody>
      </p:sp>
    </p:spTree>
    <p:extLst>
      <p:ext uri="{BB962C8B-B14F-4D97-AF65-F5344CB8AC3E}">
        <p14:creationId xmlns:p14="http://schemas.microsoft.com/office/powerpoint/2010/main" val="6621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26" descr="Customer review med hel fyllning">
            <a:extLst>
              <a:ext uri="{FF2B5EF4-FFF2-40B4-BE49-F238E27FC236}">
                <a16:creationId xmlns:a16="http://schemas.microsoft.com/office/drawing/2014/main" id="{D3CBB54C-8E53-4768-A81A-875008CA0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062" y="2913130"/>
            <a:ext cx="1183573" cy="1183573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0810662B-9819-4F40-9440-C29747E55BC1}"/>
              </a:ext>
            </a:extLst>
          </p:cNvPr>
          <p:cNvSpPr txBox="1"/>
          <p:nvPr/>
        </p:nvSpPr>
        <p:spPr>
          <a:xfrm>
            <a:off x="247375" y="2522741"/>
            <a:ext cx="176853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2"/>
                </a:solidFill>
                <a:latin typeface="Calibri"/>
                <a:ea typeface="ＭＳ Ｐゴシック"/>
              </a:rPr>
              <a:t>Klimatråd</a:t>
            </a:r>
            <a:endParaRPr lang="sv-SE" sz="2000" b="1" dirty="0">
              <a:solidFill>
                <a:schemeClr val="bg2"/>
              </a:solidFill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C2A956E-C804-4991-BB52-B5C62F1841A2}"/>
              </a:ext>
            </a:extLst>
          </p:cNvPr>
          <p:cNvSpPr txBox="1"/>
          <p:nvPr/>
        </p:nvSpPr>
        <p:spPr>
          <a:xfrm>
            <a:off x="1613990" y="2508632"/>
            <a:ext cx="22268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2"/>
                </a:solidFill>
                <a:latin typeface="Calibri"/>
                <a:ea typeface="ＭＳ Ｐゴシック"/>
              </a:rPr>
              <a:t>Klimatkommitté</a:t>
            </a:r>
            <a:r>
              <a:rPr lang="sv-SE" sz="2000" b="1" dirty="0">
                <a:solidFill>
                  <a:schemeClr val="bg2"/>
                </a:solidFill>
                <a:latin typeface="Calibri"/>
                <a:ea typeface="ＭＳ Ｐゴシック"/>
              </a:rPr>
              <a:t> </a:t>
            </a:r>
            <a:endParaRPr lang="sv-SE" sz="2000" b="1" dirty="0">
              <a:solidFill>
                <a:schemeClr val="bg2"/>
              </a:solidFill>
            </a:endParaRPr>
          </a:p>
        </p:txBody>
      </p:sp>
      <p:pic>
        <p:nvPicPr>
          <p:cNvPr id="13" name="Bild 29" descr="Group brainstorm med hel fyllning">
            <a:extLst>
              <a:ext uri="{FF2B5EF4-FFF2-40B4-BE49-F238E27FC236}">
                <a16:creationId xmlns:a16="http://schemas.microsoft.com/office/drawing/2014/main" id="{36AC66DF-A5C5-487B-A4BA-6406A27576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4262" y="2993843"/>
            <a:ext cx="1016571" cy="1022145"/>
          </a:xfrm>
          <a:prstGeom prst="rect">
            <a:avLst/>
          </a:prstGeom>
        </p:spPr>
      </p:pic>
      <p:pic>
        <p:nvPicPr>
          <p:cNvPr id="14" name="Bild 2" descr="Grafico a barre con andamento discendente med hel fyllning">
            <a:extLst>
              <a:ext uri="{FF2B5EF4-FFF2-40B4-BE49-F238E27FC236}">
                <a16:creationId xmlns:a16="http://schemas.microsoft.com/office/drawing/2014/main" id="{4EEDDB07-672A-419A-9EAB-2B56E3ED93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8701" y="1097558"/>
            <a:ext cx="1010118" cy="1010118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76EFC566-B753-4104-90F9-3255FD7DF59D}"/>
              </a:ext>
            </a:extLst>
          </p:cNvPr>
          <p:cNvSpPr txBox="1"/>
          <p:nvPr/>
        </p:nvSpPr>
        <p:spPr>
          <a:xfrm>
            <a:off x="3424113" y="508229"/>
            <a:ext cx="267866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>
                <a:solidFill>
                  <a:srgbClr val="FFFFFF"/>
                </a:solidFill>
              </a:rPr>
              <a:t>Koldioxidbudget </a:t>
            </a:r>
            <a:endParaRPr lang="sv-SE" sz="2000" b="1" dirty="0" smtClean="0">
              <a:solidFill>
                <a:srgbClr val="FFFFFF"/>
              </a:solidFill>
            </a:endParaRPr>
          </a:p>
          <a:p>
            <a:pPr algn="ctr"/>
            <a:r>
              <a:rPr lang="sv-SE" sz="2000" b="1" dirty="0" smtClean="0">
                <a:solidFill>
                  <a:srgbClr val="FFFFFF"/>
                </a:solidFill>
              </a:rPr>
              <a:t>med </a:t>
            </a:r>
            <a:r>
              <a:rPr lang="sv-SE" sz="2000" b="1" dirty="0">
                <a:solidFill>
                  <a:srgbClr val="FFFFFF"/>
                </a:solidFill>
              </a:rPr>
              <a:t>3 perspektiv</a:t>
            </a:r>
          </a:p>
          <a:p>
            <a:pPr algn="ctr"/>
            <a:r>
              <a:rPr lang="sv-SE" sz="2000" b="1" dirty="0">
                <a:solidFill>
                  <a:srgbClr val="FFFFFF"/>
                </a:solidFill>
              </a:rPr>
              <a:t> 		– 16%/år</a:t>
            </a:r>
            <a:endParaRPr lang="sv-SE" sz="2000" dirty="0"/>
          </a:p>
        </p:txBody>
      </p:sp>
      <p:pic>
        <p:nvPicPr>
          <p:cNvPr id="16" name="Bild 3" descr="Prüfliste med hel fyllning">
            <a:extLst>
              <a:ext uri="{FF2B5EF4-FFF2-40B4-BE49-F238E27FC236}">
                <a16:creationId xmlns:a16="http://schemas.microsoft.com/office/drawing/2014/main" id="{4F9FE9E5-3E59-40AD-A5E8-4EF3A9A245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1031" y="3184858"/>
            <a:ext cx="904141" cy="910526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8A36CFDF-E407-4E8E-9AA1-36A254DA786D}"/>
              </a:ext>
            </a:extLst>
          </p:cNvPr>
          <p:cNvSpPr txBox="1"/>
          <p:nvPr/>
        </p:nvSpPr>
        <p:spPr>
          <a:xfrm>
            <a:off x="3010031" y="2508632"/>
            <a:ext cx="290337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v-SE"/>
            </a:defPPr>
            <a:lvl1pPr algn="ctr">
              <a:defRPr sz="20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/>
              <a:t> </a:t>
            </a:r>
            <a:r>
              <a:rPr lang="sv-SE" dirty="0" smtClean="0"/>
              <a:t>Energi- och klimatstrategi</a:t>
            </a:r>
          </a:p>
        </p:txBody>
      </p:sp>
      <p:pic>
        <p:nvPicPr>
          <p:cNvPr id="18" name="Bild 3" descr="Dokument med hel fyllning">
            <a:extLst>
              <a:ext uri="{FF2B5EF4-FFF2-40B4-BE49-F238E27FC236}">
                <a16:creationId xmlns:a16="http://schemas.microsoft.com/office/drawing/2014/main" id="{644AA888-2DAB-4CAD-92C1-B0AD20EE91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4802" y="3212850"/>
            <a:ext cx="931049" cy="931049"/>
          </a:xfrm>
          <a:prstGeom prst="rect">
            <a:avLst/>
          </a:prstGeom>
        </p:spPr>
      </p:pic>
      <p:sp>
        <p:nvSpPr>
          <p:cNvPr id="19" name="textruta 18">
            <a:extLst>
              <a:ext uri="{FF2B5EF4-FFF2-40B4-BE49-F238E27FC236}">
                <a16:creationId xmlns:a16="http://schemas.microsoft.com/office/drawing/2014/main" id="{CE9B5652-79C4-4027-AF97-06173A2993FA}"/>
              </a:ext>
            </a:extLst>
          </p:cNvPr>
          <p:cNvSpPr txBox="1"/>
          <p:nvPr/>
        </p:nvSpPr>
        <p:spPr>
          <a:xfrm>
            <a:off x="5039031" y="2538133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v-SE"/>
            </a:defPPr>
            <a:lvl1pPr algn="ctr">
              <a:defRPr sz="20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smtClean="0"/>
              <a:t>Klimatrapport</a:t>
            </a:r>
            <a:r>
              <a:rPr lang="sv-SE" dirty="0"/>
              <a:t> 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E9B5652-79C4-4027-AF97-06173A2993FA}"/>
              </a:ext>
            </a:extLst>
          </p:cNvPr>
          <p:cNvSpPr txBox="1"/>
          <p:nvPr/>
        </p:nvSpPr>
        <p:spPr>
          <a:xfrm>
            <a:off x="7071163" y="2538431"/>
            <a:ext cx="207283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v-SE"/>
            </a:defPPr>
            <a:lvl1pPr algn="ctr">
              <a:defRPr sz="20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smtClean="0"/>
              <a:t>Koppling budget</a:t>
            </a:r>
            <a:r>
              <a:rPr lang="sv-SE" dirty="0"/>
              <a:t> </a:t>
            </a:r>
          </a:p>
        </p:txBody>
      </p:sp>
      <p:pic>
        <p:nvPicPr>
          <p:cNvPr id="21" name="Bild 19" descr="دولار med hel fyllning">
            <a:extLst>
              <a:ext uri="{FF2B5EF4-FFF2-40B4-BE49-F238E27FC236}">
                <a16:creationId xmlns:a16="http://schemas.microsoft.com/office/drawing/2014/main" id="{69BE6C0F-0D05-4C7E-95E1-1CC2BFB6BB5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7779666" y="3360158"/>
            <a:ext cx="655830" cy="6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8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7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6"/>
          <p:cNvSpPr txBox="1">
            <a:spLocks/>
          </p:cNvSpPr>
          <p:nvPr/>
        </p:nvSpPr>
        <p:spPr>
          <a:xfrm>
            <a:off x="339549" y="445101"/>
            <a:ext cx="8111412" cy="559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 spc="-5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v-SE" dirty="0" smtClean="0"/>
              <a:t>Koppling budget</a:t>
            </a:r>
            <a:endParaRPr lang="sv-SE" cap="all" dirty="0">
              <a:solidFill>
                <a:schemeClr val="bg2"/>
              </a:solidFill>
              <a:ea typeface="+mj-ea"/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10662B-9819-4F40-9440-C29747E55BC1}"/>
              </a:ext>
            </a:extLst>
          </p:cNvPr>
          <p:cNvSpPr txBox="1"/>
          <p:nvPr/>
        </p:nvSpPr>
        <p:spPr>
          <a:xfrm>
            <a:off x="2708138" y="2358429"/>
            <a:ext cx="176853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 err="1" smtClean="0">
                <a:solidFill>
                  <a:schemeClr val="bg2"/>
                </a:solidFill>
                <a:latin typeface="Calibri"/>
                <a:ea typeface="ＭＳ Ｐゴシック"/>
              </a:rPr>
              <a:t>Spendanalys</a:t>
            </a:r>
            <a:r>
              <a:rPr lang="sv-SE" sz="2000" b="1" dirty="0" smtClean="0">
                <a:solidFill>
                  <a:schemeClr val="bg2"/>
                </a:solidFill>
                <a:latin typeface="Calibri"/>
                <a:ea typeface="ＭＳ Ｐゴシック"/>
              </a:rPr>
              <a:t>/</a:t>
            </a:r>
            <a:r>
              <a:rPr lang="sv-SE" sz="2000" b="1" dirty="0" err="1" smtClean="0">
                <a:solidFill>
                  <a:schemeClr val="bg2"/>
                </a:solidFill>
                <a:latin typeface="Calibri"/>
                <a:ea typeface="ＭＳ Ｐゴシック"/>
              </a:rPr>
              <a:t>Miljöspend</a:t>
            </a:r>
            <a:r>
              <a:rPr lang="sv-SE" sz="2000" b="1" dirty="0">
                <a:solidFill>
                  <a:schemeClr val="bg2"/>
                </a:solidFill>
                <a:latin typeface="Calibri"/>
                <a:ea typeface="ＭＳ Ｐゴシック"/>
              </a:rPr>
              <a:t> </a:t>
            </a:r>
            <a:endParaRPr lang="sv-SE" sz="2000" b="1" dirty="0">
              <a:solidFill>
                <a:schemeClr val="bg2"/>
              </a:solidFill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810662B-9819-4F40-9440-C29747E55BC1}"/>
              </a:ext>
            </a:extLst>
          </p:cNvPr>
          <p:cNvSpPr txBox="1"/>
          <p:nvPr/>
        </p:nvSpPr>
        <p:spPr>
          <a:xfrm>
            <a:off x="4991578" y="1669095"/>
            <a:ext cx="217845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2"/>
                </a:solidFill>
                <a:latin typeface="Calibri"/>
                <a:ea typeface="ＭＳ Ｐゴシック"/>
              </a:rPr>
              <a:t>Grön investerings- budget</a:t>
            </a:r>
            <a:endParaRPr lang="sv-SE" sz="2000" b="1" dirty="0">
              <a:solidFill>
                <a:schemeClr val="bg2"/>
              </a:solidFill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810662B-9819-4F40-9440-C29747E55BC1}"/>
              </a:ext>
            </a:extLst>
          </p:cNvPr>
          <p:cNvSpPr txBox="1"/>
          <p:nvPr/>
        </p:nvSpPr>
        <p:spPr>
          <a:xfrm>
            <a:off x="7107081" y="2589935"/>
            <a:ext cx="176853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2"/>
                </a:solidFill>
                <a:latin typeface="Calibri"/>
                <a:ea typeface="ＭＳ Ｐゴシック"/>
              </a:rPr>
              <a:t>Gröna lån</a:t>
            </a:r>
            <a:r>
              <a:rPr lang="sv-SE" sz="2000" b="1" dirty="0">
                <a:solidFill>
                  <a:schemeClr val="bg2"/>
                </a:solidFill>
                <a:latin typeface="Calibri"/>
                <a:ea typeface="ＭＳ Ｐゴシック"/>
              </a:rPr>
              <a:t> </a:t>
            </a:r>
            <a:endParaRPr lang="sv-SE" sz="2000" b="1" dirty="0">
              <a:solidFill>
                <a:schemeClr val="bg2"/>
              </a:solidFill>
            </a:endParaRPr>
          </a:p>
        </p:txBody>
      </p:sp>
      <p:pic>
        <p:nvPicPr>
          <p:cNvPr id="26" name="Bild 19" descr="دولار med hel fyllning">
            <a:extLst>
              <a:ext uri="{FF2B5EF4-FFF2-40B4-BE49-F238E27FC236}">
                <a16:creationId xmlns:a16="http://schemas.microsoft.com/office/drawing/2014/main" id="{69BE6C0F-0D05-4C7E-95E1-1CC2BFB6B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7663435" y="3477895"/>
            <a:ext cx="655830" cy="65583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224275" y="3275249"/>
            <a:ext cx="2533145" cy="1498532"/>
          </a:xfrm>
          <a:prstGeom prst="rect">
            <a:avLst/>
          </a:prstGeom>
        </p:spPr>
      </p:pic>
      <p:pic>
        <p:nvPicPr>
          <p:cNvPr id="9" name="Bild 3" descr="Prüfliste med hel fyllning">
            <a:extLst>
              <a:ext uri="{FF2B5EF4-FFF2-40B4-BE49-F238E27FC236}">
                <a16:creationId xmlns:a16="http://schemas.microsoft.com/office/drawing/2014/main" id="{4F9FE9E5-3E59-40AD-A5E8-4EF3A9A24543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8734" y="2478706"/>
            <a:ext cx="904141" cy="910526"/>
          </a:xfrm>
          <a:prstGeom prst="rect">
            <a:avLst/>
          </a:prstGeom>
        </p:spPr>
      </p:pic>
      <p:pic>
        <p:nvPicPr>
          <p:cNvPr id="10" name="Bild 3" descr="Dokument med hel fyllning">
            <a:extLst>
              <a:ext uri="{FF2B5EF4-FFF2-40B4-BE49-F238E27FC236}">
                <a16:creationId xmlns:a16="http://schemas.microsoft.com/office/drawing/2014/main" id="{644AA888-2DAB-4CAD-92C1-B0AD20EE91BA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1868" y="2135266"/>
            <a:ext cx="931049" cy="931049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CE9B5652-79C4-4027-AF97-06173A2993FA}"/>
              </a:ext>
            </a:extLst>
          </p:cNvPr>
          <p:cNvSpPr txBox="1"/>
          <p:nvPr/>
        </p:nvSpPr>
        <p:spPr>
          <a:xfrm>
            <a:off x="-214207" y="158126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v-SE"/>
            </a:defPPr>
            <a:lvl1pPr algn="ctr">
              <a:defRPr sz="20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smtClean="0"/>
              <a:t>Klimatrapport</a:t>
            </a:r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831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 och utmaning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Markomvandling, kolsänkor?</a:t>
            </a:r>
          </a:p>
          <a:p>
            <a:r>
              <a:rPr lang="sv-SE" dirty="0" smtClean="0"/>
              <a:t>När vi inte  håller budget?</a:t>
            </a:r>
          </a:p>
          <a:p>
            <a:r>
              <a:rPr lang="sv-SE" dirty="0" smtClean="0"/>
              <a:t>Statistik konsumtionsbaserade utsläpp</a:t>
            </a:r>
          </a:p>
          <a:p>
            <a:r>
              <a:rPr lang="sv-SE" dirty="0" smtClean="0"/>
              <a:t>Visualisering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55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124988" y="696686"/>
          <a:ext cx="9013570" cy="431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339549" y="445101"/>
            <a:ext cx="8111412" cy="559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/>
              <a:t>Traditionell visualisering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1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koppling 2"/>
          <p:cNvCxnSpPr/>
          <p:nvPr/>
        </p:nvCxnSpPr>
        <p:spPr>
          <a:xfrm>
            <a:off x="946643" y="1382070"/>
            <a:ext cx="27921" cy="3182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/>
          <p:cNvCxnSpPr/>
          <p:nvPr/>
        </p:nvCxnSpPr>
        <p:spPr>
          <a:xfrm>
            <a:off x="974564" y="4565020"/>
            <a:ext cx="612857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1260753" y="4313738"/>
            <a:ext cx="286187" cy="251282"/>
          </a:xfrm>
          <a:prstGeom prst="rect">
            <a:avLst/>
          </a:prstGeom>
          <a:solidFill>
            <a:srgbClr val="00AF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752577" y="4306603"/>
            <a:ext cx="286188" cy="24185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2293265" y="4346410"/>
            <a:ext cx="286187" cy="205714"/>
          </a:xfrm>
          <a:prstGeom prst="rect">
            <a:avLst/>
          </a:prstGeom>
          <a:solidFill>
            <a:srgbClr val="92D050">
              <a:tint val="66000"/>
              <a:satMod val="1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ruta 26"/>
          <p:cNvSpPr txBox="1"/>
          <p:nvPr/>
        </p:nvSpPr>
        <p:spPr>
          <a:xfrm>
            <a:off x="276262" y="2606496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50 ton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 rot="4103531">
            <a:off x="1113989" y="4667584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2020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3" name="textruta 32"/>
          <p:cNvSpPr txBox="1"/>
          <p:nvPr/>
        </p:nvSpPr>
        <p:spPr>
          <a:xfrm rot="4103531">
            <a:off x="1599454" y="4659698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2021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4" name="textruta 33"/>
          <p:cNvSpPr txBox="1"/>
          <p:nvPr/>
        </p:nvSpPr>
        <p:spPr>
          <a:xfrm rot="4103531">
            <a:off x="2150728" y="4678569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2022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206462" y="749564"/>
            <a:ext cx="117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Utsläpp CO2e/</a:t>
            </a:r>
            <a:r>
              <a:rPr lang="sv-SE" sz="1600" dirty="0" err="1" smtClean="0">
                <a:solidFill>
                  <a:schemeClr val="bg1"/>
                </a:solidFill>
              </a:rPr>
              <a:t>cap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54" name="textruta 53"/>
          <p:cNvSpPr txBox="1"/>
          <p:nvPr/>
        </p:nvSpPr>
        <p:spPr>
          <a:xfrm>
            <a:off x="272146" y="4218654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7,5 ton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ruta 58"/>
          <p:cNvSpPr txBox="1"/>
          <p:nvPr/>
        </p:nvSpPr>
        <p:spPr>
          <a:xfrm>
            <a:off x="4807029" y="1630368"/>
            <a:ext cx="2543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 smtClean="0">
                <a:solidFill>
                  <a:schemeClr val="bg1"/>
                </a:solidFill>
              </a:rPr>
              <a:t>Klimateffekter ökar </a:t>
            </a:r>
          </a:p>
          <a:p>
            <a:r>
              <a:rPr lang="sv-SE" sz="1600" i="1" dirty="0">
                <a:solidFill>
                  <a:schemeClr val="bg1"/>
                </a:solidFill>
              </a:rPr>
              <a:t>k</a:t>
            </a:r>
            <a:r>
              <a:rPr lang="sv-SE" sz="1600" i="1" dirty="0" smtClean="0">
                <a:solidFill>
                  <a:schemeClr val="bg1"/>
                </a:solidFill>
              </a:rPr>
              <a:t>raftigt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Självförstärkande effekter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Point </a:t>
            </a:r>
            <a:r>
              <a:rPr lang="sv-SE" sz="1600" i="1" dirty="0" err="1" smtClean="0">
                <a:solidFill>
                  <a:schemeClr val="bg1"/>
                </a:solidFill>
              </a:rPr>
              <a:t>of</a:t>
            </a:r>
            <a:r>
              <a:rPr lang="sv-SE" sz="1600" i="1" dirty="0" smtClean="0">
                <a:solidFill>
                  <a:schemeClr val="bg1"/>
                </a:solidFill>
              </a:rPr>
              <a:t> no </a:t>
            </a:r>
            <a:r>
              <a:rPr lang="sv-SE" sz="1600" i="1" dirty="0" err="1" smtClean="0">
                <a:solidFill>
                  <a:schemeClr val="bg1"/>
                </a:solidFill>
              </a:rPr>
              <a:t>return</a:t>
            </a:r>
            <a:endParaRPr lang="sv-SE" sz="1600" i="1" dirty="0" smtClean="0">
              <a:solidFill>
                <a:schemeClr val="bg1"/>
              </a:solidFill>
            </a:endParaRPr>
          </a:p>
          <a:p>
            <a:endParaRPr lang="sv-SE" sz="1600" i="1" dirty="0">
              <a:solidFill>
                <a:schemeClr val="bg1"/>
              </a:solidFill>
            </a:endParaRPr>
          </a:p>
        </p:txBody>
      </p:sp>
      <p:cxnSp>
        <p:nvCxnSpPr>
          <p:cNvPr id="3" name="Rak koppling 2"/>
          <p:cNvCxnSpPr/>
          <p:nvPr/>
        </p:nvCxnSpPr>
        <p:spPr>
          <a:xfrm>
            <a:off x="946643" y="1382070"/>
            <a:ext cx="27921" cy="3182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/>
          <p:cNvCxnSpPr/>
          <p:nvPr/>
        </p:nvCxnSpPr>
        <p:spPr>
          <a:xfrm>
            <a:off x="974564" y="4565020"/>
            <a:ext cx="612857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>
            <a:off x="7060094" y="1382070"/>
            <a:ext cx="27921" cy="3182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1260753" y="4313738"/>
            <a:ext cx="286187" cy="251282"/>
          </a:xfrm>
          <a:prstGeom prst="rect">
            <a:avLst/>
          </a:prstGeom>
          <a:solidFill>
            <a:srgbClr val="00AF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752577" y="4062769"/>
            <a:ext cx="286188" cy="24185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1752577" y="4302526"/>
            <a:ext cx="286187" cy="251282"/>
          </a:xfrm>
          <a:prstGeom prst="rect">
            <a:avLst/>
          </a:prstGeom>
          <a:solidFill>
            <a:srgbClr val="00AF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2293265" y="3906146"/>
            <a:ext cx="286187" cy="205714"/>
          </a:xfrm>
          <a:prstGeom prst="rect">
            <a:avLst/>
          </a:prstGeom>
          <a:solidFill>
            <a:srgbClr val="92D050">
              <a:tint val="66000"/>
              <a:satMod val="1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>
            <a:off x="2293265" y="4304314"/>
            <a:ext cx="286187" cy="251282"/>
          </a:xfrm>
          <a:prstGeom prst="rect">
            <a:avLst/>
          </a:prstGeom>
          <a:solidFill>
            <a:srgbClr val="00AF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1" name="Rak koppling 20"/>
          <p:cNvCxnSpPr/>
          <p:nvPr/>
        </p:nvCxnSpPr>
        <p:spPr>
          <a:xfrm flipV="1">
            <a:off x="960603" y="2750114"/>
            <a:ext cx="6113451" cy="27984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7074054" y="2552594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1,5◦C</a:t>
            </a:r>
            <a:endParaRPr lang="sv-SE" sz="1600" dirty="0">
              <a:solidFill>
                <a:schemeClr val="bg1"/>
              </a:solidFill>
            </a:endParaRPr>
          </a:p>
        </p:txBody>
      </p:sp>
      <p:cxnSp>
        <p:nvCxnSpPr>
          <p:cNvPr id="25" name="Rak koppling 24"/>
          <p:cNvCxnSpPr/>
          <p:nvPr/>
        </p:nvCxnSpPr>
        <p:spPr>
          <a:xfrm flipV="1">
            <a:off x="960603" y="1657782"/>
            <a:ext cx="6113451" cy="27984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7060094" y="1476402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2◦C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276262" y="2606496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50 ton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206462" y="1474664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150 ton</a:t>
            </a:r>
            <a:endParaRPr lang="sv-SE" sz="1600" dirty="0">
              <a:solidFill>
                <a:schemeClr val="bg1"/>
              </a:solidFill>
            </a:endParaRPr>
          </a:p>
        </p:txBody>
      </p:sp>
      <p:cxnSp>
        <p:nvCxnSpPr>
          <p:cNvPr id="30" name="Rak koppling 29"/>
          <p:cNvCxnSpPr/>
          <p:nvPr/>
        </p:nvCxnSpPr>
        <p:spPr>
          <a:xfrm flipV="1">
            <a:off x="856658" y="2167319"/>
            <a:ext cx="207890" cy="16054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/>
          <p:cNvCxnSpPr/>
          <p:nvPr/>
        </p:nvCxnSpPr>
        <p:spPr>
          <a:xfrm flipV="1">
            <a:off x="856658" y="2265056"/>
            <a:ext cx="207890" cy="16054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ruta 31"/>
          <p:cNvSpPr txBox="1"/>
          <p:nvPr/>
        </p:nvSpPr>
        <p:spPr>
          <a:xfrm rot="4103531">
            <a:off x="1113989" y="4667584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2020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3" name="textruta 32"/>
          <p:cNvSpPr txBox="1"/>
          <p:nvPr/>
        </p:nvSpPr>
        <p:spPr>
          <a:xfrm rot="4103531">
            <a:off x="1599454" y="4659698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2021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4" name="textruta 33"/>
          <p:cNvSpPr txBox="1"/>
          <p:nvPr/>
        </p:nvSpPr>
        <p:spPr>
          <a:xfrm rot="4103531">
            <a:off x="2150728" y="4678569"/>
            <a:ext cx="64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2022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2293265" y="4110382"/>
            <a:ext cx="286187" cy="19719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koppling 37"/>
          <p:cNvCxnSpPr/>
          <p:nvPr/>
        </p:nvCxnSpPr>
        <p:spPr>
          <a:xfrm>
            <a:off x="2452576" y="2807601"/>
            <a:ext cx="0" cy="1098545"/>
          </a:xfrm>
          <a:prstGeom prst="straightConnector1">
            <a:avLst/>
          </a:prstGeom>
          <a:ln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2087627" y="3062288"/>
            <a:ext cx="800882" cy="461665"/>
          </a:xfrm>
          <a:prstGeom prst="rect">
            <a:avLst/>
          </a:prstGeom>
          <a:solidFill>
            <a:srgbClr val="005776"/>
          </a:solidFill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Koldioxid-budget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6996297" y="937794"/>
            <a:ext cx="117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Temperatur-ökning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206462" y="749564"/>
            <a:ext cx="117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Utsläpp CO2e/</a:t>
            </a:r>
            <a:r>
              <a:rPr lang="sv-SE" sz="1600" dirty="0" err="1" smtClean="0">
                <a:solidFill>
                  <a:schemeClr val="bg1"/>
                </a:solidFill>
              </a:rPr>
              <a:t>cap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53" name="Frihandsfigur 52"/>
          <p:cNvSpPr/>
          <p:nvPr/>
        </p:nvSpPr>
        <p:spPr>
          <a:xfrm>
            <a:off x="1269528" y="2836149"/>
            <a:ext cx="5786449" cy="1696306"/>
          </a:xfrm>
          <a:custGeom>
            <a:avLst/>
            <a:gdLst>
              <a:gd name="connsiteX0" fmla="*/ 0 w 5649432"/>
              <a:gd name="connsiteY0" fmla="*/ 1219200 h 1219200"/>
              <a:gd name="connsiteX1" fmla="*/ 198474 w 5649432"/>
              <a:gd name="connsiteY1" fmla="*/ 1027814 h 1219200"/>
              <a:gd name="connsiteX2" fmla="*/ 616688 w 5649432"/>
              <a:gd name="connsiteY2" fmla="*/ 907311 h 1219200"/>
              <a:gd name="connsiteX3" fmla="*/ 616688 w 5649432"/>
              <a:gd name="connsiteY3" fmla="*/ 907311 h 1219200"/>
              <a:gd name="connsiteX4" fmla="*/ 1687032 w 5649432"/>
              <a:gd name="connsiteY4" fmla="*/ 645041 h 1219200"/>
              <a:gd name="connsiteX5" fmla="*/ 2431311 w 5649432"/>
              <a:gd name="connsiteY5" fmla="*/ 460744 h 1219200"/>
              <a:gd name="connsiteX6" fmla="*/ 3019646 w 5649432"/>
              <a:gd name="connsiteY6" fmla="*/ 333153 h 1219200"/>
              <a:gd name="connsiteX7" fmla="*/ 3586716 w 5649432"/>
              <a:gd name="connsiteY7" fmla="*/ 233916 h 1219200"/>
              <a:gd name="connsiteX8" fmla="*/ 4068725 w 5649432"/>
              <a:gd name="connsiteY8" fmla="*/ 170121 h 1219200"/>
              <a:gd name="connsiteX9" fmla="*/ 4685413 w 5649432"/>
              <a:gd name="connsiteY9" fmla="*/ 92148 h 1219200"/>
              <a:gd name="connsiteX10" fmla="*/ 5103627 w 5649432"/>
              <a:gd name="connsiteY10" fmla="*/ 56707 h 1219200"/>
              <a:gd name="connsiteX11" fmla="*/ 5649432 w 5649432"/>
              <a:gd name="connsiteY11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9432" h="1219200">
                <a:moveTo>
                  <a:pt x="0" y="1219200"/>
                </a:moveTo>
                <a:cubicBezTo>
                  <a:pt x="47846" y="1149498"/>
                  <a:pt x="95693" y="1079796"/>
                  <a:pt x="198474" y="1027814"/>
                </a:cubicBezTo>
                <a:cubicBezTo>
                  <a:pt x="301255" y="975832"/>
                  <a:pt x="616688" y="907311"/>
                  <a:pt x="616688" y="907311"/>
                </a:cubicBezTo>
                <a:lnTo>
                  <a:pt x="616688" y="907311"/>
                </a:lnTo>
                <a:lnTo>
                  <a:pt x="1687032" y="645041"/>
                </a:lnTo>
                <a:lnTo>
                  <a:pt x="2431311" y="460744"/>
                </a:lnTo>
                <a:cubicBezTo>
                  <a:pt x="2653413" y="408763"/>
                  <a:pt x="2827079" y="370958"/>
                  <a:pt x="3019646" y="333153"/>
                </a:cubicBezTo>
                <a:cubicBezTo>
                  <a:pt x="3212213" y="295348"/>
                  <a:pt x="3411870" y="261088"/>
                  <a:pt x="3586716" y="233916"/>
                </a:cubicBezTo>
                <a:cubicBezTo>
                  <a:pt x="3761563" y="206744"/>
                  <a:pt x="4068725" y="170121"/>
                  <a:pt x="4068725" y="170121"/>
                </a:cubicBezTo>
                <a:lnTo>
                  <a:pt x="4685413" y="92148"/>
                </a:lnTo>
                <a:cubicBezTo>
                  <a:pt x="4857897" y="73246"/>
                  <a:pt x="5103627" y="56707"/>
                  <a:pt x="5103627" y="56707"/>
                </a:cubicBezTo>
                <a:lnTo>
                  <a:pt x="5649432" y="0"/>
                </a:lnTo>
              </a:path>
            </a:pathLst>
          </a:cu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textruta 53"/>
          <p:cNvSpPr txBox="1"/>
          <p:nvPr/>
        </p:nvSpPr>
        <p:spPr>
          <a:xfrm>
            <a:off x="272146" y="4218654"/>
            <a:ext cx="825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7,5 ton</a:t>
            </a:r>
            <a:endParaRPr lang="sv-SE" sz="1600" dirty="0">
              <a:solidFill>
                <a:schemeClr val="bg1"/>
              </a:solidFill>
            </a:endParaRPr>
          </a:p>
        </p:txBody>
      </p:sp>
      <p:cxnSp>
        <p:nvCxnSpPr>
          <p:cNvPr id="57" name="Rak pilkoppling 56"/>
          <p:cNvCxnSpPr/>
          <p:nvPr/>
        </p:nvCxnSpPr>
        <p:spPr>
          <a:xfrm flipV="1">
            <a:off x="4820814" y="1715388"/>
            <a:ext cx="0" cy="99928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ruta 57"/>
          <p:cNvSpPr txBox="1"/>
          <p:nvPr/>
        </p:nvSpPr>
        <p:spPr>
          <a:xfrm>
            <a:off x="4813726" y="3030800"/>
            <a:ext cx="2543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 smtClean="0">
                <a:solidFill>
                  <a:schemeClr val="bg1"/>
                </a:solidFill>
              </a:rPr>
              <a:t>Klimateffekter: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Nederbörd, översvämning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Torka, värmeböljor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Livsmedelsbrist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Migration</a:t>
            </a:r>
          </a:p>
          <a:p>
            <a:r>
              <a:rPr lang="sv-SE" sz="1600" i="1" dirty="0" smtClean="0">
                <a:solidFill>
                  <a:schemeClr val="bg1"/>
                </a:solidFill>
              </a:rPr>
              <a:t>Kostnader</a:t>
            </a:r>
            <a:endParaRPr lang="sv-SE" sz="1600" i="1" dirty="0">
              <a:solidFill>
                <a:schemeClr val="bg1"/>
              </a:solidFill>
            </a:endParaRPr>
          </a:p>
        </p:txBody>
      </p:sp>
      <p:cxnSp>
        <p:nvCxnSpPr>
          <p:cNvPr id="62" name="Rak pilkoppling 61"/>
          <p:cNvCxnSpPr/>
          <p:nvPr/>
        </p:nvCxnSpPr>
        <p:spPr>
          <a:xfrm flipV="1">
            <a:off x="4818486" y="2852043"/>
            <a:ext cx="0" cy="161603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3171746" y="3184473"/>
            <a:ext cx="927757" cy="830997"/>
          </a:xfrm>
          <a:prstGeom prst="rect">
            <a:avLst/>
          </a:prstGeom>
          <a:solidFill>
            <a:srgbClr val="005776"/>
          </a:solidFill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Bana för utsläpps-minskning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-16% per år</a:t>
            </a:r>
            <a:endParaRPr lang="sv-S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4" grpId="0"/>
      <p:bldP spid="26" grpId="0"/>
      <p:bldP spid="40" grpId="0" animBg="1"/>
      <p:bldP spid="41" grpId="0"/>
      <p:bldP spid="53" grpId="0" animBg="1"/>
      <p:bldP spid="58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124988" y="696686"/>
          <a:ext cx="9013570" cy="431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339549" y="445101"/>
            <a:ext cx="8111412" cy="559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/>
              <a:t>Perspektiv</a:t>
            </a:r>
            <a:r>
              <a:rPr lang="sv-SE" cap="all" dirty="0" smtClean="0">
                <a:solidFill>
                  <a:schemeClr val="bg2"/>
                </a:solidFill>
                <a:ea typeface="+mj-ea"/>
              </a:rPr>
              <a:t> </a:t>
            </a:r>
            <a:r>
              <a:rPr lang="sv-SE" dirty="0" smtClean="0"/>
              <a:t>1 </a:t>
            </a:r>
            <a:r>
              <a:rPr lang="sv-SE" dirty="0"/>
              <a:t>- Borås</a:t>
            </a:r>
          </a:p>
        </p:txBody>
      </p:sp>
    </p:spTree>
    <p:extLst>
      <p:ext uri="{BB962C8B-B14F-4D97-AF65-F5344CB8AC3E}">
        <p14:creationId xmlns:p14="http://schemas.microsoft.com/office/powerpoint/2010/main" val="17659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339548" y="515736"/>
          <a:ext cx="7387131" cy="452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339549" y="445101"/>
            <a:ext cx="8111412" cy="5594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P</a:t>
            </a:r>
            <a:r>
              <a:rPr lang="sv-SE" dirty="0" smtClean="0"/>
              <a:t>erspektiv 2 </a:t>
            </a:r>
            <a:r>
              <a:rPr lang="sv-SE" dirty="0"/>
              <a:t>- boråsaren</a:t>
            </a:r>
          </a:p>
        </p:txBody>
      </p:sp>
    </p:spTree>
    <p:extLst>
      <p:ext uri="{BB962C8B-B14F-4D97-AF65-F5344CB8AC3E}">
        <p14:creationId xmlns:p14="http://schemas.microsoft.com/office/powerpoint/2010/main" val="13805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mall_gräsgrön">
  <a:themeElements>
    <a:clrScheme name="Borås Stad">
      <a:dk1>
        <a:sysClr val="windowText" lastClr="000000"/>
      </a:dk1>
      <a:lt1>
        <a:sysClr val="window" lastClr="FFFFFF"/>
      </a:lt1>
      <a:dk2>
        <a:srgbClr val="4D4F53"/>
      </a:dk2>
      <a:lt2>
        <a:srgbClr val="FFFFFF"/>
      </a:lt2>
      <a:accent1>
        <a:srgbClr val="00AFD8"/>
      </a:accent1>
      <a:accent2>
        <a:srgbClr val="F1BE48"/>
      </a:accent2>
      <a:accent3>
        <a:srgbClr val="93328E"/>
      </a:accent3>
      <a:accent4>
        <a:srgbClr val="84BD00"/>
      </a:accent4>
      <a:accent5>
        <a:srgbClr val="AD96DC"/>
      </a:accent5>
      <a:accent6>
        <a:srgbClr val="F04E98"/>
      </a:accent6>
      <a:hlink>
        <a:srgbClr val="005776"/>
      </a:hlink>
      <a:folHlink>
        <a:srgbClr val="00364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FD8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28308</TotalTime>
  <Words>393</Words>
  <Application>Microsoft Office PowerPoint</Application>
  <PresentationFormat>Bildspel på skärmen (16:9)</PresentationFormat>
  <Paragraphs>74</Paragraphs>
  <Slides>10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Powerpointmall_gräsgrön</vt:lpstr>
      <vt:lpstr>Borås Stads koldioxidbudget  Peter Krahl Rydberg, energi- och klimatstrateg </vt:lpstr>
      <vt:lpstr>PowerPoint-presentation</vt:lpstr>
      <vt:lpstr>PowerPoint-presentation</vt:lpstr>
      <vt:lpstr>Utveckling och utmaning</vt:lpstr>
      <vt:lpstr>Traditionell visualisering</vt:lpstr>
      <vt:lpstr>PowerPoint-presentation</vt:lpstr>
      <vt:lpstr>PowerPoint-presentation</vt:lpstr>
      <vt:lpstr>Perspektiv 1 - Borås</vt:lpstr>
      <vt:lpstr>Perspektiv 2 - boråsaren</vt:lpstr>
      <vt:lpstr>Perspektiv 3 – Borås Stad</vt:lpstr>
    </vt:vector>
  </TitlesOfParts>
  <Company>Rekyl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Lideberg</dc:creator>
  <cp:lastModifiedBy>Peter Krahl Rydberg</cp:lastModifiedBy>
  <cp:revision>718</cp:revision>
  <dcterms:created xsi:type="dcterms:W3CDTF">2016-06-01T14:46:14Z</dcterms:created>
  <dcterms:modified xsi:type="dcterms:W3CDTF">2022-10-25T11:32:36Z</dcterms:modified>
</cp:coreProperties>
</file>