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2" r:id="rId2"/>
    <p:sldId id="285" r:id="rId3"/>
    <p:sldId id="284" r:id="rId4"/>
    <p:sldId id="296" r:id="rId5"/>
    <p:sldId id="293" r:id="rId6"/>
    <p:sldId id="294" r:id="rId7"/>
    <p:sldId id="297" r:id="rId8"/>
    <p:sldId id="298" r:id="rId9"/>
    <p:sldId id="303" r:id="rId10"/>
    <p:sldId id="304" r:id="rId11"/>
    <p:sldId id="305" r:id="rId12"/>
    <p:sldId id="306" r:id="rId13"/>
    <p:sldId id="307" r:id="rId14"/>
    <p:sldId id="308"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0"/>
    <a:srgbClr val="FF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383" autoAdjust="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E14AF-7CD9-4663-9991-A252267937C2}" type="datetimeFigureOut">
              <a:rPr lang="sv-SE" smtClean="0"/>
              <a:t>2020-11-03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0B1DF-BFE2-4119-B125-4C48174B4BFF}" type="slidenum">
              <a:rPr lang="sv-SE" smtClean="0"/>
              <a:t>‹#›</a:t>
            </a:fld>
            <a:endParaRPr lang="sv-SE"/>
          </a:p>
        </p:txBody>
      </p:sp>
    </p:spTree>
    <p:extLst>
      <p:ext uri="{BB962C8B-B14F-4D97-AF65-F5344CB8AC3E}">
        <p14:creationId xmlns:p14="http://schemas.microsoft.com/office/powerpoint/2010/main" val="3992849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asttrafik.se/globalassets/media/dokument/vasttrafik-2035/hallplats-2020-rapport_.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360B1DF-BFE2-4119-B125-4C48174B4BFF}" type="slidenum">
              <a:rPr lang="sv-SE" smtClean="0"/>
              <a:t>1</a:t>
            </a:fld>
            <a:endParaRPr lang="sv-SE"/>
          </a:p>
        </p:txBody>
      </p:sp>
    </p:spTree>
    <p:extLst>
      <p:ext uri="{BB962C8B-B14F-4D97-AF65-F5344CB8AC3E}">
        <p14:creationId xmlns:p14="http://schemas.microsoft.com/office/powerpoint/2010/main" val="2785458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360B1DF-BFE2-4119-B125-4C48174B4BFF}" type="slidenum">
              <a:rPr lang="sv-SE" smtClean="0"/>
              <a:t>14</a:t>
            </a:fld>
            <a:endParaRPr lang="sv-SE"/>
          </a:p>
        </p:txBody>
      </p:sp>
    </p:spTree>
    <p:extLst>
      <p:ext uri="{BB962C8B-B14F-4D97-AF65-F5344CB8AC3E}">
        <p14:creationId xmlns:p14="http://schemas.microsoft.com/office/powerpoint/2010/main" val="422468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360B1DF-BFE2-4119-B125-4C48174B4BFF}" type="slidenum">
              <a:rPr lang="sv-SE" smtClean="0"/>
              <a:t>2</a:t>
            </a:fld>
            <a:endParaRPr lang="sv-SE"/>
          </a:p>
        </p:txBody>
      </p:sp>
    </p:spTree>
    <p:extLst>
      <p:ext uri="{BB962C8B-B14F-4D97-AF65-F5344CB8AC3E}">
        <p14:creationId xmlns:p14="http://schemas.microsoft.com/office/powerpoint/2010/main" val="25412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endParaRPr lang="sv-SE" dirty="0" smtClean="0"/>
          </a:p>
          <a:p>
            <a:pPr fontAlgn="base"/>
            <a:r>
              <a:rPr lang="sv-SE" dirty="0" smtClean="0"/>
              <a:t>Boverket säger i utredningen: </a:t>
            </a:r>
          </a:p>
          <a:p>
            <a:pPr lvl="1" fontAlgn="base"/>
            <a:r>
              <a:rPr lang="sv-SE" dirty="0" smtClean="0"/>
              <a:t>Svårt att bedöma hur antalet </a:t>
            </a:r>
            <a:r>
              <a:rPr lang="sv-SE" dirty="0" err="1" smtClean="0"/>
              <a:t>laddfordon</a:t>
            </a:r>
            <a:r>
              <a:rPr lang="sv-SE" dirty="0" smtClean="0"/>
              <a:t> skulle påverkas av ökade krav på </a:t>
            </a:r>
            <a:r>
              <a:rPr lang="sv-SE" dirty="0" err="1" smtClean="0"/>
              <a:t>laddinfrastruktur</a:t>
            </a:r>
            <a:r>
              <a:rPr lang="sv-SE" dirty="0" smtClean="0"/>
              <a:t>. Bedömer att fler </a:t>
            </a:r>
            <a:r>
              <a:rPr lang="sv-SE" dirty="0" err="1" smtClean="0"/>
              <a:t>laddpunkter</a:t>
            </a:r>
            <a:r>
              <a:rPr lang="sv-SE" dirty="0" smtClean="0"/>
              <a:t> gör att 10 % byter från fossilbil till elbil. </a:t>
            </a:r>
          </a:p>
          <a:p>
            <a:pPr lvl="1" fontAlgn="base"/>
            <a:r>
              <a:rPr lang="sv-SE" dirty="0" smtClean="0"/>
              <a:t>Fler </a:t>
            </a:r>
            <a:r>
              <a:rPr lang="sv-SE" dirty="0" err="1" smtClean="0"/>
              <a:t>laddplatser</a:t>
            </a:r>
            <a:r>
              <a:rPr lang="sv-SE" dirty="0" smtClean="0"/>
              <a:t> bedöms kunna leda till en minskning av utsläpp av växthusgaser, men denna är mycket liten i förhållande till de totala utsläppen i transportsektorn.</a:t>
            </a:r>
          </a:p>
          <a:p>
            <a:pPr lvl="1" fontAlgn="base"/>
            <a:r>
              <a:rPr lang="sv-SE" dirty="0" smtClean="0"/>
              <a:t>Bedömningen är att de ökade kostnaderna troligtvis inte vägs upp av klimatvinsten.</a:t>
            </a:r>
          </a:p>
          <a:p>
            <a:pPr lvl="1" fontAlgn="base"/>
            <a:r>
              <a:rPr lang="sv-SE" dirty="0" smtClean="0"/>
              <a:t>Bedömer att kostnaderna riskerar att kunna bli orimligt höga för enskilda fastighetsägare. </a:t>
            </a:r>
          </a:p>
          <a:p>
            <a:pPr lvl="1" fontAlgn="base"/>
            <a:r>
              <a:rPr lang="sv-SE" dirty="0" smtClean="0"/>
              <a:t>Menar att det finns en risk att utökade krav på </a:t>
            </a:r>
            <a:r>
              <a:rPr lang="sv-SE" dirty="0" err="1" smtClean="0"/>
              <a:t>laddinfrastruktur</a:t>
            </a:r>
            <a:r>
              <a:rPr lang="sv-SE" dirty="0" smtClean="0"/>
              <a:t> kan leda till krav på investeringar och ökade kostnader även i områden där efterfrågan på </a:t>
            </a:r>
            <a:r>
              <a:rPr lang="sv-SE" dirty="0" err="1" smtClean="0"/>
              <a:t>laddpunkter</a:t>
            </a:r>
            <a:r>
              <a:rPr lang="sv-SE" dirty="0" smtClean="0"/>
              <a:t> saknas.</a:t>
            </a:r>
          </a:p>
          <a:p>
            <a:pPr lvl="1" fontAlgn="base"/>
            <a:r>
              <a:rPr lang="sv-SE" dirty="0" smtClean="0"/>
              <a:t>Ledningsinfrastruktur i ökad utsträckning bedöms kunna vara effektivt huvudsakligen för parkeringar som är avsedda att användas under längre tid, exempelvis parkeringar vid bostäder eller arbetsplatser.</a:t>
            </a:r>
            <a:endParaRPr lang="sv-SE" dirty="0"/>
          </a:p>
        </p:txBody>
      </p:sp>
      <p:sp>
        <p:nvSpPr>
          <p:cNvPr id="4" name="Platshållare för bildnummer 3"/>
          <p:cNvSpPr>
            <a:spLocks noGrp="1"/>
          </p:cNvSpPr>
          <p:nvPr>
            <p:ph type="sldNum" sz="quarter" idx="10"/>
          </p:nvPr>
        </p:nvSpPr>
        <p:spPr/>
        <p:txBody>
          <a:bodyPr/>
          <a:lstStyle/>
          <a:p>
            <a:fld id="{C360B1DF-BFE2-4119-B125-4C48174B4BFF}" type="slidenum">
              <a:rPr lang="sv-SE" smtClean="0"/>
              <a:t>5</a:t>
            </a:fld>
            <a:endParaRPr lang="sv-SE"/>
          </a:p>
        </p:txBody>
      </p:sp>
    </p:spTree>
    <p:extLst>
      <p:ext uri="{BB962C8B-B14F-4D97-AF65-F5344CB8AC3E}">
        <p14:creationId xmlns:p14="http://schemas.microsoft.com/office/powerpoint/2010/main" val="362492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spcBef>
                <a:spcPts val="600"/>
              </a:spcBef>
              <a:spcAft>
                <a:spcPts val="600"/>
              </a:spcAft>
              <a:buFont typeface="Arial" panose="020B0604020202020204" pitchFamily="34" charset="0"/>
              <a:buChar char="•"/>
            </a:pPr>
            <a:r>
              <a:rPr lang="sv-SE" dirty="0" smtClean="0"/>
              <a:t>Klimatfrågor har i mindre kommuner ibland kommit i skymundan </a:t>
            </a:r>
            <a:r>
              <a:rPr lang="sv-SE" dirty="0" err="1" smtClean="0"/>
              <a:t>pga</a:t>
            </a:r>
            <a:r>
              <a:rPr lang="sv-SE" dirty="0" smtClean="0"/>
              <a:t> att den enda person som jobbar med hållbarhetsfrågor behövt rycka in i staben.</a:t>
            </a:r>
          </a:p>
          <a:p>
            <a:pPr marL="285750" indent="-285750">
              <a:spcBef>
                <a:spcPts val="600"/>
              </a:spcBef>
              <a:spcAft>
                <a:spcPts val="600"/>
              </a:spcAft>
              <a:buFont typeface="Arial" panose="020B0604020202020204" pitchFamily="34" charset="0"/>
              <a:buChar char="•"/>
            </a:pPr>
            <a:r>
              <a:rPr lang="sv-SE" dirty="0" smtClean="0"/>
              <a:t>Färre åker kollektivt (T.ex. </a:t>
            </a:r>
            <a:r>
              <a:rPr lang="sv-SE" dirty="0" smtClean="0">
                <a:hlinkClick r:id="rId3"/>
              </a:rPr>
              <a:t>Hållplats 2020</a:t>
            </a:r>
            <a:r>
              <a:rPr lang="sv-SE" dirty="0" smtClean="0"/>
              <a:t>  i maj-juni med invånare i Västra Götalandsregionen)</a:t>
            </a:r>
          </a:p>
          <a:p>
            <a:pPr marL="285750" indent="-285750">
              <a:spcBef>
                <a:spcPts val="600"/>
              </a:spcBef>
              <a:spcAft>
                <a:spcPts val="600"/>
              </a:spcAft>
              <a:buFont typeface="Arial" panose="020B0604020202020204" pitchFamily="34" charset="0"/>
              <a:buChar char="•"/>
            </a:pPr>
            <a:r>
              <a:rPr lang="sv-SE" dirty="0" smtClean="0"/>
              <a:t>Fler cyklar och går. Exempel från </a:t>
            </a:r>
            <a:r>
              <a:rPr lang="sv-SE" dirty="0" err="1" smtClean="0"/>
              <a:t>Trivectors</a:t>
            </a:r>
            <a:r>
              <a:rPr lang="sv-SE" dirty="0" smtClean="0"/>
              <a:t> </a:t>
            </a:r>
            <a:r>
              <a:rPr lang="sv-SE" dirty="0" err="1" smtClean="0"/>
              <a:t>app</a:t>
            </a:r>
            <a:r>
              <a:rPr lang="sv-SE" dirty="0" smtClean="0"/>
              <a:t> </a:t>
            </a:r>
            <a:r>
              <a:rPr lang="sv-SE" dirty="0" err="1" smtClean="0"/>
              <a:t>TravelVu</a:t>
            </a:r>
            <a:r>
              <a:rPr lang="sv-SE" dirty="0" smtClean="0"/>
              <a:t>: Gjort de ärenden vi brukar men </a:t>
            </a:r>
            <a:r>
              <a:rPr lang="sv-SE" b="1" dirty="0" smtClean="0"/>
              <a:t>valt bort kollektivtrafiken</a:t>
            </a:r>
            <a:r>
              <a:rPr lang="sv-SE" dirty="0" smtClean="0"/>
              <a:t> och valt </a:t>
            </a:r>
            <a:r>
              <a:rPr lang="sv-SE" b="1" dirty="0" smtClean="0"/>
              <a:t>målpunkter närmare</a:t>
            </a:r>
            <a:r>
              <a:rPr lang="sv-SE" dirty="0" smtClean="0"/>
              <a:t> som minskat </a:t>
            </a:r>
            <a:r>
              <a:rPr lang="sv-SE" dirty="0" err="1" smtClean="0"/>
              <a:t>resavstånden</a:t>
            </a:r>
            <a:r>
              <a:rPr lang="sv-SE" dirty="0" smtClean="0"/>
              <a:t>. Längre reslängd med cykel/person 2020 jämfört med 2018 och 2019. Cyklandet till fritidsärenden och inköp ökat betydligt.</a:t>
            </a:r>
          </a:p>
          <a:p>
            <a:pPr marL="285750" indent="-285750">
              <a:spcBef>
                <a:spcPts val="600"/>
              </a:spcBef>
              <a:spcAft>
                <a:spcPts val="600"/>
              </a:spcAft>
              <a:buFont typeface="Arial" panose="020B0604020202020204" pitchFamily="34" charset="0"/>
              <a:buChar char="•"/>
            </a:pPr>
            <a:r>
              <a:rPr lang="sv-SE" dirty="0" smtClean="0"/>
              <a:t>Fler föräldrar har lättare att gå och cykla med sina barn till förskola och skola nu. De är inte "ändå på väg nånstans" och har </a:t>
            </a:r>
            <a:r>
              <a:rPr lang="sv-SE" dirty="0" err="1" smtClean="0"/>
              <a:t>ev</a:t>
            </a:r>
            <a:r>
              <a:rPr lang="sv-SE" dirty="0" smtClean="0"/>
              <a:t> mer tid. </a:t>
            </a:r>
          </a:p>
          <a:p>
            <a:pPr marL="285750" indent="-285750">
              <a:spcBef>
                <a:spcPts val="600"/>
              </a:spcBef>
              <a:spcAft>
                <a:spcPts val="600"/>
              </a:spcAft>
              <a:buFont typeface="Arial" panose="020B0604020202020204" pitchFamily="34" charset="0"/>
              <a:buChar char="•"/>
            </a:pPr>
            <a:r>
              <a:rPr lang="sv-SE" dirty="0" smtClean="0"/>
              <a:t>Många jobbar hemifrån. Distansmöten har blivit norm. Kan vara en viktig politisk åtgärd mot en mer hållbar transportframtid om den överförs till en post-pandemisk värld. Investeringar i att understödja fortsatt hemarbete kan ses som en investering i transportkapacitet.  </a:t>
            </a:r>
          </a:p>
          <a:p>
            <a:pPr marL="285750" indent="-285750">
              <a:spcBef>
                <a:spcPts val="600"/>
              </a:spcBef>
              <a:spcAft>
                <a:spcPts val="600"/>
              </a:spcAft>
              <a:buFont typeface="Arial" panose="020B0604020202020204" pitchFamily="34" charset="0"/>
              <a:buChar char="•"/>
            </a:pPr>
            <a:r>
              <a:rPr lang="sv-SE" dirty="0" smtClean="0"/>
              <a:t>Färre flyger, fler hemestrar</a:t>
            </a:r>
          </a:p>
          <a:p>
            <a:endParaRPr lang="sv-SE" dirty="0"/>
          </a:p>
        </p:txBody>
      </p:sp>
      <p:sp>
        <p:nvSpPr>
          <p:cNvPr id="4" name="Platshållare för bildnummer 3"/>
          <p:cNvSpPr>
            <a:spLocks noGrp="1"/>
          </p:cNvSpPr>
          <p:nvPr>
            <p:ph type="sldNum" sz="quarter" idx="10"/>
          </p:nvPr>
        </p:nvSpPr>
        <p:spPr/>
        <p:txBody>
          <a:bodyPr/>
          <a:lstStyle/>
          <a:p>
            <a:fld id="{C360B1DF-BFE2-4119-B125-4C48174B4BFF}" type="slidenum">
              <a:rPr lang="sv-SE" smtClean="0"/>
              <a:t>7</a:t>
            </a:fld>
            <a:endParaRPr lang="sv-SE"/>
          </a:p>
        </p:txBody>
      </p:sp>
    </p:spTree>
    <p:extLst>
      <p:ext uri="{BB962C8B-B14F-4D97-AF65-F5344CB8AC3E}">
        <p14:creationId xmlns:p14="http://schemas.microsoft.com/office/powerpoint/2010/main" val="353523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Svensk kollektivtrafik: </a:t>
            </a:r>
            <a:r>
              <a:rPr lang="sv-SE" i="1" dirty="0" smtClean="0"/>
              <a:t>Coronapandemin har inneburit ett kraftigt minskat kollektivt resande och den största krisen för kollektivtrafiken någonsin. Intäkterna minskar kraftigt samtidigt som kostnaderna ligger kvar. De två miljarderna som staten utlovat till nästa år är långt ifrån tillräckligt. I år tappar svensk kollektivtrafik 7,5 miljarder kronor och nästa år förväntas tappet bli lika stort. </a:t>
            </a:r>
            <a:r>
              <a:rPr lang="sv-SE"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r>
              <a:rPr lang="sv-SE" i="1" dirty="0" smtClean="0"/>
              <a:t>Synpunkter på regeringens återhämtningspolitik (förslag)</a:t>
            </a:r>
          </a:p>
          <a:p>
            <a:r>
              <a:rPr lang="sv-SE" dirty="0" smtClean="0"/>
              <a:t> </a:t>
            </a:r>
          </a:p>
          <a:p>
            <a:pPr marL="285750" indent="-285750">
              <a:spcBef>
                <a:spcPts val="600"/>
              </a:spcBef>
              <a:spcAft>
                <a:spcPts val="600"/>
              </a:spcAft>
              <a:buFont typeface="Arial" panose="020B0604020202020204" pitchFamily="34" charset="0"/>
              <a:buChar char="•"/>
            </a:pPr>
            <a:r>
              <a:rPr lang="sv-SE" dirty="0" smtClean="0"/>
              <a:t>Svenska cykelstäder vill se förändringar i stadsmiljöavtalen</a:t>
            </a:r>
          </a:p>
          <a:p>
            <a:pPr marL="1200150" lvl="2" indent="-285750">
              <a:spcBef>
                <a:spcPts val="600"/>
              </a:spcBef>
              <a:spcAft>
                <a:spcPts val="600"/>
              </a:spcAft>
              <a:buFont typeface="Arial" panose="020B0604020202020204" pitchFamily="34" charset="0"/>
              <a:buChar char="•"/>
            </a:pPr>
            <a:r>
              <a:rPr lang="sv-SE" dirty="0" smtClean="0"/>
              <a:t>mer pengar öronmärkta åt cykel. Verkar som att regeringen bara skyfflar över överskott från 2020 till 2021 och 2022. </a:t>
            </a:r>
          </a:p>
          <a:p>
            <a:pPr marL="1200150" lvl="2" indent="-285750">
              <a:spcBef>
                <a:spcPts val="600"/>
              </a:spcBef>
              <a:spcAft>
                <a:spcPts val="600"/>
              </a:spcAft>
              <a:buFont typeface="Arial" panose="020B0604020202020204" pitchFamily="34" charset="0"/>
              <a:buChar char="•"/>
            </a:pPr>
            <a:r>
              <a:rPr lang="sv-SE" dirty="0" smtClean="0"/>
              <a:t>lättare för kommunerna att komma åt mark</a:t>
            </a:r>
          </a:p>
          <a:p>
            <a:pPr marL="1200150" lvl="2" indent="-285750">
              <a:spcBef>
                <a:spcPts val="600"/>
              </a:spcBef>
              <a:spcAft>
                <a:spcPts val="600"/>
              </a:spcAft>
              <a:buFont typeface="Arial" panose="020B0604020202020204" pitchFamily="34" charset="0"/>
              <a:buChar char="•"/>
            </a:pPr>
            <a:r>
              <a:rPr lang="sv-SE" dirty="0" smtClean="0"/>
              <a:t>ändra kravet på motprestation. Den norska motsvarigheten är inriktade på motprestationer som syftar till att minska bilåkandet och hållbar stadsutveckling snarare än bostadsbyggande. </a:t>
            </a:r>
          </a:p>
          <a:p>
            <a:pPr marL="1200150" lvl="2" indent="-285750">
              <a:spcBef>
                <a:spcPts val="600"/>
              </a:spcBef>
              <a:spcAft>
                <a:spcPts val="600"/>
              </a:spcAft>
              <a:buFont typeface="Arial" panose="020B0604020202020204" pitchFamily="34" charset="0"/>
              <a:buChar char="•"/>
            </a:pPr>
            <a:r>
              <a:rPr lang="sv-SE" dirty="0" smtClean="0"/>
              <a:t>för stor administration hindrar många kommuner från att söka. Regeringen vill att ”hela landet ska växa” men stadsmiljöavtalet rör bara tätorter. </a:t>
            </a:r>
          </a:p>
          <a:p>
            <a:pPr marL="285750" indent="-285750">
              <a:spcBef>
                <a:spcPts val="600"/>
              </a:spcBef>
              <a:spcAft>
                <a:spcPts val="600"/>
              </a:spcAft>
              <a:buFont typeface="Arial" panose="020B0604020202020204" pitchFamily="34" charset="0"/>
              <a:buChar char="•"/>
            </a:pPr>
            <a:r>
              <a:rPr lang="sv-SE" dirty="0" smtClean="0"/>
              <a:t>Regeringen ”satsar” 25 miljoner kronor på statlig transportinfrastruktur men detta kommer man inte långt med. Hade gärna sett att regeringen skruvade på andra skatter för att främja cykling: förmånsskatt, reseavdrag, prissättning av parkering, friskvårdsbidrag, premier och moms är exempel på hur man kan styra efterfrågan på resande, inköp av fordon, ägande av fordon och fordonsservice. Välkomnar förstärkningen till Nationellt kunskapscentrum om cykel.  </a:t>
            </a:r>
          </a:p>
          <a:p>
            <a:pPr marL="285750" indent="-285750">
              <a:spcBef>
                <a:spcPts val="600"/>
              </a:spcBef>
              <a:spcAft>
                <a:spcPts val="600"/>
              </a:spcAft>
              <a:buFont typeface="Arial" panose="020B0604020202020204" pitchFamily="34" charset="0"/>
              <a:buChar char="•"/>
            </a:pPr>
            <a:endParaRPr lang="sv-SE" dirty="0" smtClean="0"/>
          </a:p>
          <a:p>
            <a:pPr marL="285750" indent="-285750">
              <a:buFont typeface="Arial" panose="020B0604020202020204" pitchFamily="34" charset="0"/>
              <a:buChar char="•"/>
            </a:pPr>
            <a:r>
              <a:rPr lang="sv-SE" dirty="0" smtClean="0"/>
              <a:t>Flyg</a:t>
            </a:r>
          </a:p>
          <a:p>
            <a:pPr marL="742950" lvl="1" indent="-285750">
              <a:buFont typeface="Arial" panose="020B0604020202020204" pitchFamily="34" charset="0"/>
              <a:buChar char="•"/>
            </a:pPr>
            <a:r>
              <a:rPr lang="sv-SE" dirty="0" smtClean="0"/>
              <a:t>Stöd till flygplatser, lyfts som viktigt för tillgänglighet tex ambulansflyg</a:t>
            </a:r>
          </a:p>
          <a:p>
            <a:pPr marL="742950" lvl="1" indent="-285750">
              <a:buFont typeface="Arial" panose="020B0604020202020204" pitchFamily="34" charset="0"/>
              <a:buChar char="•"/>
            </a:pPr>
            <a:r>
              <a:rPr lang="sv-SE" dirty="0" smtClean="0"/>
              <a:t>Efterfrågan på flygresor har minskat kraftigt. Flygföretagen befinner sig därför i en akut ekonomisk situation, där de har svårt att få lån på kapitalmarknaden. Riksdagen har bemyndigat regeringen att under 2020 ställa ut kreditgarantier (sammanlagt max 5 000 000 000 kronor) för lån till flygföretag med svenskt tillstånd att bedriva kommersiell verksamhet inom luftfart. Till företag som har sin huvudsakliga verksamhet eller sitt säte i Sverige. Kreditgarantierna måste godkännas av Europeiska kommissionen innan de kan ställas ut. Syftet med det aktuella förslaget är att värna i grunden livskraftiga svenska flygföretag från att slås ut till följd av den nu rådande situationen. Därutöver behöver bolagen framöver arbeta med att framtidssäkra sin verksamhet. Det gäller inte minst på klimatområdet. </a:t>
            </a:r>
          </a:p>
          <a:p>
            <a:pPr marL="742950" lvl="1" indent="-285750">
              <a:buFont typeface="Arial" panose="020B0604020202020204" pitchFamily="34" charset="0"/>
              <a:buChar char="•"/>
            </a:pPr>
            <a:r>
              <a:rPr lang="sv-SE" dirty="0" smtClean="0"/>
              <a:t>Men - stöd till flygbolag motverkar omställning och satsningar på hållbart semesterresande. Eller?</a:t>
            </a:r>
          </a:p>
          <a:p>
            <a:pPr marL="742950" lvl="1" indent="-285750">
              <a:buFont typeface="Arial" panose="020B0604020202020204" pitchFamily="34" charset="0"/>
              <a:buChar char="•"/>
            </a:pPr>
            <a:endParaRPr lang="sv-SE" dirty="0" smtClean="0"/>
          </a:p>
          <a:p>
            <a:pPr marL="285750" indent="-285750">
              <a:buFont typeface="Arial" panose="020B0604020202020204" pitchFamily="34" charset="0"/>
              <a:buChar char="•"/>
            </a:pPr>
            <a:r>
              <a:rPr lang="sv-SE" dirty="0" smtClean="0"/>
              <a:t>Vad händer med reseavdraget? </a:t>
            </a:r>
          </a:p>
          <a:p>
            <a:pPr marL="285750" indent="-285750">
              <a:buFont typeface="Arial" panose="020B0604020202020204" pitchFamily="34" charset="0"/>
              <a:buChar char="•"/>
            </a:pPr>
            <a:r>
              <a:rPr lang="sv-SE" dirty="0" smtClean="0"/>
              <a:t>Trafikverkets inriktningsbeslut inför nationella infrastrukturplaneringen avfärdar cykelsatsningar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C360B1DF-BFE2-4119-B125-4C48174B4BFF}" type="slidenum">
              <a:rPr lang="sv-SE" smtClean="0"/>
              <a:t>8</a:t>
            </a:fld>
            <a:endParaRPr lang="sv-SE"/>
          </a:p>
        </p:txBody>
      </p:sp>
    </p:spTree>
    <p:extLst>
      <p:ext uri="{BB962C8B-B14F-4D97-AF65-F5344CB8AC3E}">
        <p14:creationId xmlns:p14="http://schemas.microsoft.com/office/powerpoint/2010/main" val="403872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Saknas det viktiga punkter? Är någon punkt överflödig? Tyck till i kommentarer! Den övergripande beskrivningen av respektive punkt - lämna gärna synpunkter och förslag i kommentarer. Har ni bra exempel som passar in på någon punkt? Lägg in dessa som en kommentar.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Bra om ni ger förslag på ordval och formuleringar som kan kännas igen av </a:t>
            </a:r>
            <a:r>
              <a:rPr lang="sv-SE" dirty="0" err="1" smtClean="0"/>
              <a:t>Viable</a:t>
            </a:r>
            <a:r>
              <a:rPr lang="sv-SE" dirty="0" smtClean="0"/>
              <a:t> </a:t>
            </a:r>
            <a:r>
              <a:rPr lang="sv-SE" dirty="0" err="1" smtClean="0"/>
              <a:t>Cities</a:t>
            </a:r>
            <a:r>
              <a:rPr lang="sv-SE" dirty="0" smtClean="0"/>
              <a:t> och deras målgrupper, utan att det för den sakens skull blir otydligt.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 Fundera gärna på vilken form listan ska vara? En del av hemsidan på samma sätt som tiopunktslistan för den kommunala organisationen, eller en presentation, eller något annat?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C360B1DF-BFE2-4119-B125-4C48174B4BFF}" type="slidenum">
              <a:rPr lang="sv-SE" smtClean="0"/>
              <a:t>10</a:t>
            </a:fld>
            <a:endParaRPr lang="sv-SE"/>
          </a:p>
        </p:txBody>
      </p:sp>
    </p:spTree>
    <p:extLst>
      <p:ext uri="{BB962C8B-B14F-4D97-AF65-F5344CB8AC3E}">
        <p14:creationId xmlns:p14="http://schemas.microsoft.com/office/powerpoint/2010/main" val="117329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Saknas det viktiga punkter? Är någon punkt överflödig? Tyck till i kommentarer! Den övergripande beskrivningen av respektive punkt - lämna gärna synpunkter och förslag i kommentarer. Har ni bra exempel som passar in på någon punkt? Lägg in dessa som en kommentar.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Bra om ni ger förslag på ordval och formuleringar som kan kännas igen av </a:t>
            </a:r>
            <a:r>
              <a:rPr lang="sv-SE" dirty="0" err="1" smtClean="0"/>
              <a:t>Viable</a:t>
            </a:r>
            <a:r>
              <a:rPr lang="sv-SE" dirty="0" smtClean="0"/>
              <a:t> </a:t>
            </a:r>
            <a:r>
              <a:rPr lang="sv-SE" dirty="0" err="1" smtClean="0"/>
              <a:t>Cities</a:t>
            </a:r>
            <a:r>
              <a:rPr lang="sv-SE" dirty="0" smtClean="0"/>
              <a:t> och deras målgrupper, utan att det för den sakens skull blir otydligt.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 Fundera gärna på vilken form listan ska vara? En del av hemsidan på samma sätt som tiopunktslistan för den kommunala organisationen, eller en presentation, eller något annat?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C360B1DF-BFE2-4119-B125-4C48174B4BFF}" type="slidenum">
              <a:rPr lang="sv-SE" smtClean="0"/>
              <a:t>11</a:t>
            </a:fld>
            <a:endParaRPr lang="sv-SE"/>
          </a:p>
        </p:txBody>
      </p:sp>
    </p:spTree>
    <p:extLst>
      <p:ext uri="{BB962C8B-B14F-4D97-AF65-F5344CB8AC3E}">
        <p14:creationId xmlns:p14="http://schemas.microsoft.com/office/powerpoint/2010/main" val="73221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Saknas det viktiga punkter? Är någon punkt överflödig? Tyck till i kommentarer! Den övergripande beskrivningen av respektive punkt - lämna gärna synpunkter och förslag i kommentarer. Har ni bra exempel som passar in på någon punkt? Lägg in dessa som en kommentar.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Bra om ni ger förslag på ordval och formuleringar som kan kännas igen av </a:t>
            </a:r>
            <a:r>
              <a:rPr lang="sv-SE" dirty="0" err="1" smtClean="0"/>
              <a:t>Viable</a:t>
            </a:r>
            <a:r>
              <a:rPr lang="sv-SE" dirty="0" smtClean="0"/>
              <a:t> </a:t>
            </a:r>
            <a:r>
              <a:rPr lang="sv-SE" dirty="0" err="1" smtClean="0"/>
              <a:t>Cities</a:t>
            </a:r>
            <a:r>
              <a:rPr lang="sv-SE" dirty="0" smtClean="0"/>
              <a:t> och deras målgrupper, utan att det för den sakens skull blir otydligt.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Fundera gärna på vilken form listan ska vara? En del av hemsidan på samma sätt som tiopunktslistan för den kommunala organisationen, eller en presentation, eller något annat?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C360B1DF-BFE2-4119-B125-4C48174B4BFF}" type="slidenum">
              <a:rPr lang="sv-SE" smtClean="0"/>
              <a:t>12</a:t>
            </a:fld>
            <a:endParaRPr lang="sv-SE"/>
          </a:p>
        </p:txBody>
      </p:sp>
    </p:spTree>
    <p:extLst>
      <p:ext uri="{BB962C8B-B14F-4D97-AF65-F5344CB8AC3E}">
        <p14:creationId xmlns:p14="http://schemas.microsoft.com/office/powerpoint/2010/main" val="52749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Saknas det viktiga punkter? Är någon punkt överflödig? Tyck till i kommentarer! Den övergripande beskrivningen av respektive punkt - lämna gärna synpunkter och förslag i kommentarer. Har ni bra exempel som passar in på någon punkt? Lägg in dessa som en kommentar.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Bra om ni ger förslag på ordval och formuleringar som kan kännas igen av </a:t>
            </a:r>
            <a:r>
              <a:rPr lang="sv-SE" dirty="0" err="1" smtClean="0"/>
              <a:t>Viable</a:t>
            </a:r>
            <a:r>
              <a:rPr lang="sv-SE" dirty="0" smtClean="0"/>
              <a:t> </a:t>
            </a:r>
            <a:r>
              <a:rPr lang="sv-SE" dirty="0" err="1" smtClean="0"/>
              <a:t>Cities</a:t>
            </a:r>
            <a:r>
              <a:rPr lang="sv-SE" dirty="0" smtClean="0"/>
              <a:t> och deras målgrupper, utan att det för den sakens skull blir otydligt.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Fundera gärna på vilken form listan ska vara? En del av hemsidan på samma sätt som tiopunktslistan för den kommunala organisationen, eller en presentation, eller något annat?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C360B1DF-BFE2-4119-B125-4C48174B4BFF}" type="slidenum">
              <a:rPr lang="sv-SE" smtClean="0"/>
              <a:t>13</a:t>
            </a:fld>
            <a:endParaRPr lang="sv-SE"/>
          </a:p>
        </p:txBody>
      </p:sp>
    </p:spTree>
    <p:extLst>
      <p:ext uri="{BB962C8B-B14F-4D97-AF65-F5344CB8AC3E}">
        <p14:creationId xmlns:p14="http://schemas.microsoft.com/office/powerpoint/2010/main" val="363424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95018A81-1E95-4BAA-9276-99D13857FDA7}" type="datetimeFigureOut">
              <a:rPr lang="sv-SE" smtClean="0"/>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E7556A-0386-45E5-8605-640E13CC8ABF}" type="slidenum">
              <a:rPr lang="sv-SE" smtClean="0"/>
              <a:t>‹#›</a:t>
            </a:fld>
            <a:endParaRPr lang="sv-SE"/>
          </a:p>
        </p:txBody>
      </p:sp>
    </p:spTree>
    <p:extLst>
      <p:ext uri="{BB962C8B-B14F-4D97-AF65-F5344CB8AC3E}">
        <p14:creationId xmlns:p14="http://schemas.microsoft.com/office/powerpoint/2010/main" val="136259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5018A81-1E95-4BAA-9276-99D13857FDA7}" type="datetimeFigureOut">
              <a:rPr lang="sv-SE" smtClean="0"/>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E7556A-0386-45E5-8605-640E13CC8ABF}" type="slidenum">
              <a:rPr lang="sv-SE" smtClean="0"/>
              <a:t>‹#›</a:t>
            </a:fld>
            <a:endParaRPr lang="sv-SE"/>
          </a:p>
        </p:txBody>
      </p:sp>
    </p:spTree>
    <p:extLst>
      <p:ext uri="{BB962C8B-B14F-4D97-AF65-F5344CB8AC3E}">
        <p14:creationId xmlns:p14="http://schemas.microsoft.com/office/powerpoint/2010/main" val="88352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5018A81-1E95-4BAA-9276-99D13857FDA7}" type="datetimeFigureOut">
              <a:rPr lang="sv-SE" smtClean="0"/>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E7556A-0386-45E5-8605-640E13CC8ABF}" type="slidenum">
              <a:rPr lang="sv-SE" smtClean="0"/>
              <a:t>‹#›</a:t>
            </a:fld>
            <a:endParaRPr lang="sv-SE"/>
          </a:p>
        </p:txBody>
      </p:sp>
    </p:spTree>
    <p:extLst>
      <p:ext uri="{BB962C8B-B14F-4D97-AF65-F5344CB8AC3E}">
        <p14:creationId xmlns:p14="http://schemas.microsoft.com/office/powerpoint/2010/main" val="375260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5018A81-1E95-4BAA-9276-99D13857FDA7}" type="datetimeFigureOut">
              <a:rPr lang="sv-SE" smtClean="0"/>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E7556A-0386-45E5-8605-640E13CC8ABF}" type="slidenum">
              <a:rPr lang="sv-SE" smtClean="0"/>
              <a:t>‹#›</a:t>
            </a:fld>
            <a:endParaRPr lang="sv-SE"/>
          </a:p>
        </p:txBody>
      </p:sp>
    </p:spTree>
    <p:extLst>
      <p:ext uri="{BB962C8B-B14F-4D97-AF65-F5344CB8AC3E}">
        <p14:creationId xmlns:p14="http://schemas.microsoft.com/office/powerpoint/2010/main" val="261352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95018A81-1E95-4BAA-9276-99D13857FDA7}" type="datetimeFigureOut">
              <a:rPr lang="sv-SE" smtClean="0"/>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E7556A-0386-45E5-8605-640E13CC8ABF}" type="slidenum">
              <a:rPr lang="sv-SE" smtClean="0"/>
              <a:t>‹#›</a:t>
            </a:fld>
            <a:endParaRPr lang="sv-SE"/>
          </a:p>
        </p:txBody>
      </p:sp>
    </p:spTree>
    <p:extLst>
      <p:ext uri="{BB962C8B-B14F-4D97-AF65-F5344CB8AC3E}">
        <p14:creationId xmlns:p14="http://schemas.microsoft.com/office/powerpoint/2010/main" val="322080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5018A81-1E95-4BAA-9276-99D13857FDA7}" type="datetimeFigureOut">
              <a:rPr lang="sv-SE" smtClean="0"/>
              <a:t>2020-11-03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9E7556A-0386-45E5-8605-640E13CC8ABF}" type="slidenum">
              <a:rPr lang="sv-SE" smtClean="0"/>
              <a:t>‹#›</a:t>
            </a:fld>
            <a:endParaRPr lang="sv-SE"/>
          </a:p>
        </p:txBody>
      </p:sp>
    </p:spTree>
    <p:extLst>
      <p:ext uri="{BB962C8B-B14F-4D97-AF65-F5344CB8AC3E}">
        <p14:creationId xmlns:p14="http://schemas.microsoft.com/office/powerpoint/2010/main" val="339087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5018A81-1E95-4BAA-9276-99D13857FDA7}" type="datetimeFigureOut">
              <a:rPr lang="sv-SE" smtClean="0"/>
              <a:t>2020-11-03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9E7556A-0386-45E5-8605-640E13CC8ABF}" type="slidenum">
              <a:rPr lang="sv-SE" smtClean="0"/>
              <a:t>‹#›</a:t>
            </a:fld>
            <a:endParaRPr lang="sv-SE"/>
          </a:p>
        </p:txBody>
      </p:sp>
    </p:spTree>
    <p:extLst>
      <p:ext uri="{BB962C8B-B14F-4D97-AF65-F5344CB8AC3E}">
        <p14:creationId xmlns:p14="http://schemas.microsoft.com/office/powerpoint/2010/main" val="165193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5018A81-1E95-4BAA-9276-99D13857FDA7}" type="datetimeFigureOut">
              <a:rPr lang="sv-SE" smtClean="0"/>
              <a:t>2020-11-03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9E7556A-0386-45E5-8605-640E13CC8ABF}" type="slidenum">
              <a:rPr lang="sv-SE" smtClean="0"/>
              <a:t>‹#›</a:t>
            </a:fld>
            <a:endParaRPr lang="sv-SE"/>
          </a:p>
        </p:txBody>
      </p:sp>
    </p:spTree>
    <p:extLst>
      <p:ext uri="{BB962C8B-B14F-4D97-AF65-F5344CB8AC3E}">
        <p14:creationId xmlns:p14="http://schemas.microsoft.com/office/powerpoint/2010/main" val="402967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5018A81-1E95-4BAA-9276-99D13857FDA7}" type="datetimeFigureOut">
              <a:rPr lang="sv-SE" smtClean="0"/>
              <a:t>2020-11-03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9E7556A-0386-45E5-8605-640E13CC8ABF}" type="slidenum">
              <a:rPr lang="sv-SE" smtClean="0"/>
              <a:t>‹#›</a:t>
            </a:fld>
            <a:endParaRPr lang="sv-SE"/>
          </a:p>
        </p:txBody>
      </p:sp>
    </p:spTree>
    <p:extLst>
      <p:ext uri="{BB962C8B-B14F-4D97-AF65-F5344CB8AC3E}">
        <p14:creationId xmlns:p14="http://schemas.microsoft.com/office/powerpoint/2010/main" val="283608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95018A81-1E95-4BAA-9276-99D13857FDA7}" type="datetimeFigureOut">
              <a:rPr lang="sv-SE" smtClean="0"/>
              <a:t>2020-11-03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9E7556A-0386-45E5-8605-640E13CC8ABF}" type="slidenum">
              <a:rPr lang="sv-SE" smtClean="0"/>
              <a:t>‹#›</a:t>
            </a:fld>
            <a:endParaRPr lang="sv-SE"/>
          </a:p>
        </p:txBody>
      </p:sp>
    </p:spTree>
    <p:extLst>
      <p:ext uri="{BB962C8B-B14F-4D97-AF65-F5344CB8AC3E}">
        <p14:creationId xmlns:p14="http://schemas.microsoft.com/office/powerpoint/2010/main" val="177106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95018A81-1E95-4BAA-9276-99D13857FDA7}" type="datetimeFigureOut">
              <a:rPr lang="sv-SE" smtClean="0"/>
              <a:t>2020-11-03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9E7556A-0386-45E5-8605-640E13CC8ABF}" type="slidenum">
              <a:rPr lang="sv-SE" smtClean="0"/>
              <a:t>‹#›</a:t>
            </a:fld>
            <a:endParaRPr lang="sv-SE"/>
          </a:p>
        </p:txBody>
      </p:sp>
    </p:spTree>
    <p:extLst>
      <p:ext uri="{BB962C8B-B14F-4D97-AF65-F5344CB8AC3E}">
        <p14:creationId xmlns:p14="http://schemas.microsoft.com/office/powerpoint/2010/main" val="83986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18A81-1E95-4BAA-9276-99D13857FDA7}" type="datetimeFigureOut">
              <a:rPr lang="sv-SE" smtClean="0"/>
              <a:t>2020-11-03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556A-0386-45E5-8605-640E13CC8ABF}" type="slidenum">
              <a:rPr lang="sv-SE" smtClean="0"/>
              <a:t>‹#›</a:t>
            </a:fld>
            <a:endParaRPr lang="sv-SE"/>
          </a:p>
        </p:txBody>
      </p:sp>
    </p:spTree>
    <p:extLst>
      <p:ext uri="{BB962C8B-B14F-4D97-AF65-F5344CB8AC3E}">
        <p14:creationId xmlns:p14="http://schemas.microsoft.com/office/powerpoint/2010/main" val="3397465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klimatkommunerna.se/kunskapsban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sverigesradio.se/artikel/7587577" TargetMode="External"/><Relationship Id="rId2" Type="http://schemas.openxmlformats.org/officeDocument/2006/relationships/hyperlink" Target="https://www.trafikverket.se/for-dig-i-branschen/Planera-och-utreda/Planer-och-beslutsunderlag/inriktningsplanerin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smtClean="0">
                <a:solidFill>
                  <a:srgbClr val="000080"/>
                </a:solidFill>
              </a:rPr>
              <a:t>Program</a:t>
            </a:r>
            <a:endParaRPr lang="sv-SE" sz="4000" dirty="0">
              <a:solidFill>
                <a:srgbClr val="000080"/>
              </a:solidFill>
            </a:endParaRP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4384" y="5344349"/>
            <a:ext cx="1596032" cy="1122356"/>
          </a:xfrm>
          <a:prstGeom prst="rect">
            <a:avLst/>
          </a:prstGeom>
        </p:spPr>
      </p:pic>
      <p:sp>
        <p:nvSpPr>
          <p:cNvPr id="5" name="Platshållare för innehåll 2"/>
          <p:cNvSpPr>
            <a:spLocks noGrp="1"/>
          </p:cNvSpPr>
          <p:nvPr>
            <p:ph sz="half" idx="1"/>
          </p:nvPr>
        </p:nvSpPr>
        <p:spPr>
          <a:xfrm>
            <a:off x="838200" y="1825625"/>
            <a:ext cx="9271000" cy="4351338"/>
          </a:xfrm>
        </p:spPr>
        <p:txBody>
          <a:bodyPr/>
          <a:lstStyle/>
          <a:p>
            <a:r>
              <a:rPr lang="sv-SE" dirty="0"/>
              <a:t>R</a:t>
            </a:r>
            <a:r>
              <a:rPr lang="sv-SE" dirty="0" smtClean="0"/>
              <a:t>emiss: inriktningsbeslut inför nationella infrastrukturplanen</a:t>
            </a:r>
          </a:p>
          <a:p>
            <a:r>
              <a:rPr lang="sv-SE" dirty="0" smtClean="0"/>
              <a:t>Remiss om </a:t>
            </a:r>
            <a:r>
              <a:rPr lang="sv-SE" dirty="0" err="1" smtClean="0"/>
              <a:t>laddstolpar</a:t>
            </a:r>
            <a:endParaRPr lang="sv-SE" dirty="0" smtClean="0"/>
          </a:p>
          <a:p>
            <a:r>
              <a:rPr lang="sv-SE" dirty="0" smtClean="0"/>
              <a:t>Avstämning inför möte med Klimatpolitiska rådet 4 nov</a:t>
            </a:r>
          </a:p>
          <a:p>
            <a:endParaRPr lang="sv-SE" dirty="0"/>
          </a:p>
          <a:p>
            <a:pPr marL="0" indent="0">
              <a:buNone/>
            </a:pPr>
            <a:r>
              <a:rPr lang="sv-SE" sz="4000" dirty="0" smtClean="0">
                <a:solidFill>
                  <a:srgbClr val="000080"/>
                </a:solidFill>
                <a:latin typeface="+mj-lt"/>
                <a:ea typeface="+mj-ea"/>
                <a:cs typeface="+mj-cs"/>
              </a:rPr>
              <a:t>Workshop om listan ”15 punkter för klimatneutrala kommuner”</a:t>
            </a:r>
          </a:p>
          <a:p>
            <a:pPr marL="0" indent="0">
              <a:buNone/>
            </a:pPr>
            <a:endParaRPr lang="sv-SE" sz="4000" dirty="0">
              <a:solidFill>
                <a:srgbClr val="000080"/>
              </a:solidFill>
              <a:latin typeface="+mj-lt"/>
              <a:ea typeface="+mj-ea"/>
              <a:cs typeface="+mj-cs"/>
            </a:endParaRPr>
          </a:p>
          <a:p>
            <a:endParaRPr lang="sv-SE" dirty="0"/>
          </a:p>
        </p:txBody>
      </p:sp>
    </p:spTree>
    <p:extLst>
      <p:ext uri="{BB962C8B-B14F-4D97-AF65-F5344CB8AC3E}">
        <p14:creationId xmlns:p14="http://schemas.microsoft.com/office/powerpoint/2010/main" val="3642422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solidFill>
                  <a:srgbClr val="000080"/>
                </a:solidFill>
              </a:rPr>
              <a:t>“15 uppgifter för klimatneutrala </a:t>
            </a:r>
            <a:r>
              <a:rPr lang="sv-SE" sz="4000" dirty="0" smtClean="0">
                <a:solidFill>
                  <a:srgbClr val="000080"/>
                </a:solidFill>
              </a:rPr>
              <a:t>kommuner”</a:t>
            </a:r>
            <a:endParaRPr lang="sv-SE" sz="4000" dirty="0">
              <a:solidFill>
                <a:srgbClr val="000080"/>
              </a:solidFill>
            </a:endParaRPr>
          </a:p>
        </p:txBody>
      </p:sp>
      <p:sp>
        <p:nvSpPr>
          <p:cNvPr id="6" name="Rektangel 5"/>
          <p:cNvSpPr/>
          <p:nvPr/>
        </p:nvSpPr>
        <p:spPr>
          <a:xfrm>
            <a:off x="838200" y="1448092"/>
            <a:ext cx="10059955" cy="2923877"/>
          </a:xfrm>
          <a:prstGeom prst="rect">
            <a:avLst/>
          </a:prstGeom>
        </p:spPr>
        <p:txBody>
          <a:bodyPr wrap="square">
            <a:spAutoFit/>
          </a:bodyPr>
          <a:lstStyle/>
          <a:p>
            <a:pPr marL="285750" indent="-285750" fontAlgn="base">
              <a:spcBef>
                <a:spcPts val="600"/>
              </a:spcBef>
              <a:spcAft>
                <a:spcPts val="600"/>
              </a:spcAft>
              <a:buFont typeface="Arial" panose="020B0604020202020204" pitchFamily="34" charset="0"/>
              <a:buChar char="•"/>
            </a:pPr>
            <a:r>
              <a:rPr lang="sv-SE" dirty="0"/>
              <a:t>P</a:t>
            </a:r>
            <a:r>
              <a:rPr lang="sv-SE" dirty="0" smtClean="0"/>
              <a:t>å </a:t>
            </a:r>
            <a:r>
              <a:rPr lang="sv-SE" dirty="0"/>
              <a:t>ett lättillgängligt sätt visa vilka områden som kommuner behöver jobba med för att bli klimatneutrala (avgränsning: geografiska området). </a:t>
            </a:r>
          </a:p>
          <a:p>
            <a:pPr marL="285750" indent="-285750" fontAlgn="base">
              <a:spcBef>
                <a:spcPts val="600"/>
              </a:spcBef>
              <a:spcAft>
                <a:spcPts val="600"/>
              </a:spcAft>
              <a:buFont typeface="Arial" panose="020B0604020202020204" pitchFamily="34" charset="0"/>
              <a:buChar char="•"/>
            </a:pPr>
            <a:r>
              <a:rPr lang="sv-SE" dirty="0"/>
              <a:t>För varje område/punkt ska det finnas ett antal bra exempel på hur kommuner gör. </a:t>
            </a:r>
          </a:p>
          <a:p>
            <a:pPr marL="285750" indent="-285750" fontAlgn="base">
              <a:spcBef>
                <a:spcPts val="600"/>
              </a:spcBef>
              <a:spcAft>
                <a:spcPts val="600"/>
              </a:spcAft>
              <a:buFont typeface="Arial" panose="020B0604020202020204" pitchFamily="34" charset="0"/>
              <a:buChar char="•"/>
            </a:pPr>
            <a:r>
              <a:rPr lang="sv-SE" dirty="0" smtClean="0"/>
              <a:t>Målgrupp </a:t>
            </a:r>
            <a:r>
              <a:rPr lang="sv-SE" dirty="0"/>
              <a:t>är politiker och tjänstepersoner i kommuner, men även allmänhet, myndigheter m.fl. </a:t>
            </a:r>
          </a:p>
          <a:p>
            <a:pPr marL="285750" indent="-285750" fontAlgn="base">
              <a:spcBef>
                <a:spcPts val="600"/>
              </a:spcBef>
              <a:spcAft>
                <a:spcPts val="600"/>
              </a:spcAft>
              <a:buFont typeface="Arial" panose="020B0604020202020204" pitchFamily="34" charset="0"/>
              <a:buChar char="•"/>
            </a:pPr>
            <a:r>
              <a:rPr lang="sv-SE" dirty="0" smtClean="0"/>
              <a:t>Lansera </a:t>
            </a:r>
            <a:r>
              <a:rPr lang="sv-SE" dirty="0"/>
              <a:t>i någon form tillsammans med </a:t>
            </a:r>
            <a:r>
              <a:rPr lang="sv-SE" dirty="0" err="1"/>
              <a:t>Viable</a:t>
            </a:r>
            <a:r>
              <a:rPr lang="sv-SE" dirty="0"/>
              <a:t> </a:t>
            </a:r>
            <a:r>
              <a:rPr lang="sv-SE" dirty="0" err="1" smtClean="0"/>
              <a:t>Cities</a:t>
            </a:r>
            <a:r>
              <a:rPr lang="sv-SE" dirty="0" smtClean="0"/>
              <a:t> och </a:t>
            </a:r>
            <a:r>
              <a:rPr lang="sv-SE" dirty="0" err="1" smtClean="0"/>
              <a:t>ev</a:t>
            </a:r>
            <a:r>
              <a:rPr lang="sv-SE" dirty="0" smtClean="0"/>
              <a:t> fler. </a:t>
            </a:r>
          </a:p>
          <a:p>
            <a:pPr marL="285750" indent="-285750" fontAlgn="base">
              <a:spcBef>
                <a:spcPts val="600"/>
              </a:spcBef>
              <a:spcAft>
                <a:spcPts val="600"/>
              </a:spcAft>
              <a:buFont typeface="Arial" panose="020B0604020202020204" pitchFamily="34" charset="0"/>
              <a:buChar char="•"/>
            </a:pPr>
            <a:r>
              <a:rPr lang="sv-SE" dirty="0" smtClean="0"/>
              <a:t>Punkterna </a:t>
            </a:r>
            <a:r>
              <a:rPr lang="sv-SE" dirty="0"/>
              <a:t>på den här listan är svåra att ”bocka av” på samma sätt som många av punkterna på </a:t>
            </a:r>
            <a:r>
              <a:rPr lang="sv-SE" u="sng" dirty="0">
                <a:hlinkClick r:id="rId3"/>
              </a:rPr>
              <a:t>Klimatkommunernas tiopunktslista för kommunorganisationen</a:t>
            </a:r>
            <a:r>
              <a:rPr lang="sv-SE" dirty="0"/>
              <a:t>. Snarare får den ses som ett </a:t>
            </a:r>
            <a:r>
              <a:rPr lang="sv-SE" dirty="0" smtClean="0"/>
              <a:t>inspirationsmedel/kommunikationsmaterial</a:t>
            </a:r>
            <a:r>
              <a:rPr lang="sv-SE" dirty="0">
                <a:latin typeface="Calibri" panose="020F0502020204030204" pitchFamily="34" charset="0"/>
              </a:rPr>
              <a:t> </a:t>
            </a:r>
          </a:p>
        </p:txBody>
      </p:sp>
    </p:spTree>
    <p:extLst>
      <p:ext uri="{BB962C8B-B14F-4D97-AF65-F5344CB8AC3E}">
        <p14:creationId xmlns:p14="http://schemas.microsoft.com/office/powerpoint/2010/main" val="2552011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solidFill>
                  <a:srgbClr val="000080"/>
                </a:solidFill>
              </a:rPr>
              <a:t>Punkter som rör transporter och samhällsplanering</a:t>
            </a:r>
            <a:endParaRPr lang="sv-SE" sz="4000" dirty="0">
              <a:solidFill>
                <a:srgbClr val="000080"/>
              </a:solidFill>
            </a:endParaRPr>
          </a:p>
        </p:txBody>
      </p:sp>
      <p:sp>
        <p:nvSpPr>
          <p:cNvPr id="6" name="Rektangel 5"/>
          <p:cNvSpPr/>
          <p:nvPr/>
        </p:nvSpPr>
        <p:spPr>
          <a:xfrm>
            <a:off x="838200" y="1448092"/>
            <a:ext cx="10059955" cy="4647426"/>
          </a:xfrm>
          <a:prstGeom prst="rect">
            <a:avLst/>
          </a:prstGeom>
        </p:spPr>
        <p:txBody>
          <a:bodyPr wrap="square">
            <a:spAutoFit/>
          </a:bodyPr>
          <a:lstStyle/>
          <a:p>
            <a:endParaRPr lang="sv-SE" dirty="0" smtClean="0"/>
          </a:p>
          <a:p>
            <a:pPr marL="285750" indent="-285750">
              <a:buFont typeface="Arial" panose="020B0604020202020204" pitchFamily="34" charset="0"/>
              <a:buChar char="•"/>
            </a:pPr>
            <a:r>
              <a:rPr lang="sv-SE" sz="2000" dirty="0"/>
              <a:t>Skapa längtan till den klimatsmarta staden/byn (vision, planering, platseffektivt, grönytor, mindre plats till bilar, mer till människor, folkhälsa, attraktiv stadskärna)</a:t>
            </a:r>
          </a:p>
          <a:p>
            <a:pPr marL="285750" indent="-285750">
              <a:buFont typeface="Arial" panose="020B0604020202020204" pitchFamily="34" charset="0"/>
              <a:buChar char="•"/>
            </a:pPr>
            <a:r>
              <a:rPr lang="sv-SE" sz="2000" dirty="0"/>
              <a:t>Leverera cykel-lyx (göra gång, cykel och kollektivtrafik attraktivare, låt dessa färdsätt ta plats. Folkhälsa, fysiska + beteendepåverkande åtgärder)</a:t>
            </a:r>
          </a:p>
          <a:p>
            <a:pPr marL="285750" indent="-285750">
              <a:buFont typeface="Arial" panose="020B0604020202020204" pitchFamily="34" charset="0"/>
              <a:buChar char="•"/>
            </a:pPr>
            <a:r>
              <a:rPr lang="sv-SE" sz="2000" dirty="0"/>
              <a:t>Pusha parkeringsnormen (sänk p-tal, mobilitetsplaner, gröna resplaner för befintlig bebyggelse, avgifter för all parkering)</a:t>
            </a:r>
          </a:p>
          <a:p>
            <a:pPr marL="285750" indent="-285750">
              <a:buFont typeface="Arial" panose="020B0604020202020204" pitchFamily="34" charset="0"/>
              <a:buChar char="•"/>
            </a:pPr>
            <a:r>
              <a:rPr lang="sv-SE" sz="2000" dirty="0"/>
              <a:t>Få grepp om godstransporterna (samverkan, samlastning, styrning av vilka fordon som kör, last mile, luftkvalitet, upphandlingsfördelar för små leverantörer)</a:t>
            </a:r>
          </a:p>
          <a:p>
            <a:pPr marL="285750" indent="-285750">
              <a:buFont typeface="Arial" panose="020B0604020202020204" pitchFamily="34" charset="0"/>
              <a:buChar char="•"/>
            </a:pPr>
            <a:r>
              <a:rPr lang="sv-SE" sz="2000" dirty="0"/>
              <a:t>Bana väg för biobränslen (roll som </a:t>
            </a:r>
            <a:r>
              <a:rPr lang="sv-SE" sz="2000" dirty="0" err="1"/>
              <a:t>matcmaker</a:t>
            </a:r>
            <a:r>
              <a:rPr lang="sv-SE" sz="2000" dirty="0"/>
              <a:t> restprodukter – användare, samarbeta med biogaskluster, sök pengar, upphandla fordonsbränsle)</a:t>
            </a:r>
          </a:p>
          <a:p>
            <a:pPr marL="285750" indent="-285750">
              <a:buFont typeface="Arial" panose="020B0604020202020204" pitchFamily="34" charset="0"/>
              <a:buChar char="•"/>
            </a:pPr>
            <a:r>
              <a:rPr lang="sv-SE" sz="2000" dirty="0"/>
              <a:t>Haka på hemestervågen </a:t>
            </a:r>
          </a:p>
          <a:p>
            <a:pPr marL="285750" indent="-285750">
              <a:buFont typeface="Arial" panose="020B0604020202020204" pitchFamily="34" charset="0"/>
              <a:buChar char="•"/>
            </a:pPr>
            <a:endParaRPr lang="sv-SE" sz="2000" b="1" dirty="0" smtClean="0"/>
          </a:p>
          <a:p>
            <a:r>
              <a:rPr lang="sv-SE" sz="2000" b="1" dirty="0" smtClean="0"/>
              <a:t>Bubblare: </a:t>
            </a:r>
            <a:r>
              <a:rPr lang="sv-SE" sz="2000" dirty="0" smtClean="0"/>
              <a:t>Bered </a:t>
            </a:r>
            <a:r>
              <a:rPr lang="sv-SE" sz="2000" dirty="0"/>
              <a:t>en väg för </a:t>
            </a:r>
            <a:r>
              <a:rPr lang="sv-SE" sz="2000" dirty="0" smtClean="0"/>
              <a:t>bredbandet, Tunga maskiner, arbetsmaskiner</a:t>
            </a:r>
            <a:r>
              <a:rPr lang="sv-SE" dirty="0"/>
              <a:t/>
            </a:r>
            <a:br>
              <a:rPr lang="sv-SE" dirty="0"/>
            </a:br>
            <a:endParaRPr lang="sv-SE" dirty="0">
              <a:latin typeface="Calibri" panose="020F0502020204030204" pitchFamily="34" charset="0"/>
            </a:endParaRPr>
          </a:p>
        </p:txBody>
      </p:sp>
    </p:spTree>
    <p:extLst>
      <p:ext uri="{BB962C8B-B14F-4D97-AF65-F5344CB8AC3E}">
        <p14:creationId xmlns:p14="http://schemas.microsoft.com/office/powerpoint/2010/main" val="3891753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solidFill>
                  <a:srgbClr val="000080"/>
                </a:solidFill>
              </a:rPr>
              <a:t>Punkter som rör energi och byggnation</a:t>
            </a:r>
            <a:endParaRPr lang="sv-SE" sz="4000" dirty="0">
              <a:solidFill>
                <a:srgbClr val="000080"/>
              </a:solidFill>
            </a:endParaRPr>
          </a:p>
        </p:txBody>
      </p:sp>
      <p:sp>
        <p:nvSpPr>
          <p:cNvPr id="6" name="Rektangel 5"/>
          <p:cNvSpPr/>
          <p:nvPr/>
        </p:nvSpPr>
        <p:spPr>
          <a:xfrm>
            <a:off x="838200" y="1448092"/>
            <a:ext cx="10059955" cy="2154436"/>
          </a:xfrm>
          <a:prstGeom prst="rect">
            <a:avLst/>
          </a:prstGeom>
        </p:spPr>
        <p:txBody>
          <a:bodyPr wrap="square">
            <a:spAutoFit/>
          </a:bodyPr>
          <a:lstStyle/>
          <a:p>
            <a:endParaRPr lang="sv-SE" sz="2000" dirty="0" smtClean="0"/>
          </a:p>
          <a:p>
            <a:pPr marL="285750" indent="-285750">
              <a:buFont typeface="Arial" panose="020B0604020202020204" pitchFamily="34" charset="0"/>
              <a:buChar char="•"/>
            </a:pPr>
            <a:r>
              <a:rPr lang="sv-SE" sz="2000" dirty="0"/>
              <a:t>Styr mot ett effektivt </a:t>
            </a:r>
            <a:r>
              <a:rPr lang="sv-SE" sz="2000" dirty="0" smtClean="0"/>
              <a:t>energisystem (fysisk planering, </a:t>
            </a:r>
            <a:r>
              <a:rPr lang="sv-SE" sz="2000" dirty="0" err="1" smtClean="0"/>
              <a:t>restvärme</a:t>
            </a:r>
            <a:r>
              <a:rPr lang="sv-SE" sz="2000" dirty="0" smtClean="0"/>
              <a:t>, självförsörjningsgrad, cirkulära flöden, smarta elnät) </a:t>
            </a:r>
            <a:r>
              <a:rPr lang="sv-SE" sz="2000" dirty="0"/>
              <a:t> </a:t>
            </a:r>
            <a:endParaRPr lang="sv-SE" sz="2000" dirty="0" smtClean="0"/>
          </a:p>
          <a:p>
            <a:pPr marL="285750" indent="-285750">
              <a:buFont typeface="Arial" panose="020B0604020202020204" pitchFamily="34" charset="0"/>
              <a:buChar char="•"/>
            </a:pPr>
            <a:r>
              <a:rPr lang="sv-SE" sz="2000" dirty="0" smtClean="0"/>
              <a:t>Kräv </a:t>
            </a:r>
            <a:r>
              <a:rPr lang="sv-SE" sz="2000" dirty="0"/>
              <a:t>klimatneutrala </a:t>
            </a:r>
            <a:r>
              <a:rPr lang="sv-SE" sz="2000" dirty="0" smtClean="0"/>
              <a:t>byggnader (dialog med byggherrar, krav, strategier, tydlighet)</a:t>
            </a:r>
          </a:p>
          <a:p>
            <a:endParaRPr lang="sv-SE" b="1" dirty="0" smtClean="0"/>
          </a:p>
          <a:p>
            <a:r>
              <a:rPr lang="sv-SE" dirty="0"/>
              <a:t/>
            </a:r>
            <a:br>
              <a:rPr lang="sv-SE" dirty="0"/>
            </a:br>
            <a:endParaRPr lang="sv-SE" dirty="0">
              <a:latin typeface="Calibri" panose="020F0502020204030204" pitchFamily="34" charset="0"/>
            </a:endParaRPr>
          </a:p>
        </p:txBody>
      </p:sp>
    </p:spTree>
    <p:extLst>
      <p:ext uri="{BB962C8B-B14F-4D97-AF65-F5344CB8AC3E}">
        <p14:creationId xmlns:p14="http://schemas.microsoft.com/office/powerpoint/2010/main" val="2461235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solidFill>
                  <a:srgbClr val="000080"/>
                </a:solidFill>
              </a:rPr>
              <a:t>Övriga punkter</a:t>
            </a:r>
            <a:endParaRPr lang="sv-SE" sz="4000" dirty="0">
              <a:solidFill>
                <a:srgbClr val="000080"/>
              </a:solidFill>
            </a:endParaRPr>
          </a:p>
        </p:txBody>
      </p:sp>
      <p:sp>
        <p:nvSpPr>
          <p:cNvPr id="6" name="Rektangel 5"/>
          <p:cNvSpPr/>
          <p:nvPr/>
        </p:nvSpPr>
        <p:spPr>
          <a:xfrm>
            <a:off x="838200" y="1448092"/>
            <a:ext cx="10059955" cy="4154984"/>
          </a:xfrm>
          <a:prstGeom prst="rect">
            <a:avLst/>
          </a:prstGeom>
        </p:spPr>
        <p:txBody>
          <a:bodyPr wrap="square">
            <a:spAutoFit/>
          </a:bodyPr>
          <a:lstStyle/>
          <a:p>
            <a:endParaRPr lang="sv-SE" dirty="0" smtClean="0"/>
          </a:p>
          <a:p>
            <a:pPr marL="285750" indent="-285750">
              <a:buFont typeface="Arial" panose="020B0604020202020204" pitchFamily="34" charset="0"/>
              <a:buChar char="•"/>
            </a:pPr>
            <a:r>
              <a:rPr lang="sv-SE" sz="2000" dirty="0"/>
              <a:t>Förena er med </a:t>
            </a:r>
            <a:r>
              <a:rPr lang="sv-SE" sz="2000" dirty="0" smtClean="0"/>
              <a:t>företagen (förankra mål hos fler aktörer, grupptryck, plattform, </a:t>
            </a:r>
            <a:r>
              <a:rPr lang="sv-SE" sz="2000" dirty="0" err="1" smtClean="0"/>
              <a:t>matchmaking</a:t>
            </a:r>
            <a:r>
              <a:rPr lang="sv-SE" sz="2000" dirty="0" smtClean="0"/>
              <a:t> för klimatprojekt)</a:t>
            </a:r>
            <a:endParaRPr lang="sv-SE" sz="2000" dirty="0"/>
          </a:p>
          <a:p>
            <a:pPr marL="285750" indent="-285750">
              <a:spcBef>
                <a:spcPts val="600"/>
              </a:spcBef>
              <a:spcAft>
                <a:spcPts val="600"/>
              </a:spcAft>
              <a:buFont typeface="Arial" panose="020B0604020202020204" pitchFamily="34" charset="0"/>
              <a:buChar char="•"/>
            </a:pPr>
            <a:r>
              <a:rPr lang="sv-SE" sz="2000" dirty="0"/>
              <a:t>Engagera flera (medborgare och föreningar, </a:t>
            </a:r>
            <a:r>
              <a:rPr lang="sv-SE" sz="2000" dirty="0" err="1"/>
              <a:t>ideer</a:t>
            </a:r>
            <a:r>
              <a:rPr lang="sv-SE" sz="2000" dirty="0"/>
              <a:t> och inspiration, konsumtion, delningsekonomi, mat, skapa mötesplatser)</a:t>
            </a:r>
          </a:p>
          <a:p>
            <a:pPr marL="285750" indent="-285750">
              <a:buFont typeface="Arial" panose="020B0604020202020204" pitchFamily="34" charset="0"/>
              <a:buChar char="•"/>
            </a:pPr>
            <a:r>
              <a:rPr lang="sv-SE" sz="2000" dirty="0" err="1"/>
              <a:t>Klimatanpassa</a:t>
            </a:r>
            <a:r>
              <a:rPr lang="sv-SE" sz="2000" dirty="0"/>
              <a:t> smart (så att det inte ökar utsläppen, grönblå åtgärder, biologisk mångfald, trivsel)</a:t>
            </a:r>
          </a:p>
          <a:p>
            <a:pPr marL="285750" indent="-285750">
              <a:buFont typeface="Arial" panose="020B0604020202020204" pitchFamily="34" charset="0"/>
              <a:buChar char="•"/>
            </a:pPr>
            <a:r>
              <a:rPr lang="sv-SE" sz="2000" dirty="0"/>
              <a:t>Sänk kolet (kolsänkor för att kompensera för utsläpp som inte går att få bort, tex metan och lustgas. Kunskapsöverföring till strategiska funktioner i kommunerna)</a:t>
            </a:r>
          </a:p>
          <a:p>
            <a:pPr marL="285750" indent="-285750">
              <a:buFont typeface="Arial" panose="020B0604020202020204" pitchFamily="34" charset="0"/>
              <a:buChar char="•"/>
            </a:pPr>
            <a:r>
              <a:rPr lang="sv-SE" sz="2000" dirty="0"/>
              <a:t>Var ett föredöme </a:t>
            </a:r>
            <a:r>
              <a:rPr lang="sv-SE" sz="2000" dirty="0" smtClean="0"/>
              <a:t>(Följ </a:t>
            </a:r>
            <a:r>
              <a:rPr lang="sv-SE" sz="2000" dirty="0"/>
              <a:t>Klimatkommunernas tiopunktslista för </a:t>
            </a:r>
            <a:r>
              <a:rPr lang="sv-SE" sz="2000" dirty="0" smtClean="0"/>
              <a:t>kommunorganisationen)</a:t>
            </a:r>
            <a:endParaRPr lang="sv-SE" sz="2000" dirty="0"/>
          </a:p>
          <a:p>
            <a:r>
              <a:rPr lang="sv-SE" sz="2000" dirty="0"/>
              <a:t> </a:t>
            </a:r>
          </a:p>
          <a:p>
            <a:r>
              <a:rPr lang="sv-SE" dirty="0"/>
              <a:t/>
            </a:r>
            <a:br>
              <a:rPr lang="sv-SE" dirty="0"/>
            </a:br>
            <a:endParaRPr lang="sv-SE" dirty="0">
              <a:latin typeface="Calibri" panose="020F0502020204030204" pitchFamily="34" charset="0"/>
            </a:endParaRPr>
          </a:p>
        </p:txBody>
      </p:sp>
    </p:spTree>
    <p:extLst>
      <p:ext uri="{BB962C8B-B14F-4D97-AF65-F5344CB8AC3E}">
        <p14:creationId xmlns:p14="http://schemas.microsoft.com/office/powerpoint/2010/main" val="554799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Upplägg workshop</a:t>
            </a:r>
            <a:endParaRPr lang="sv-SE" dirty="0"/>
          </a:p>
        </p:txBody>
      </p:sp>
      <p:sp>
        <p:nvSpPr>
          <p:cNvPr id="3" name="Platshållare för innehåll 2"/>
          <p:cNvSpPr>
            <a:spLocks noGrp="1"/>
          </p:cNvSpPr>
          <p:nvPr>
            <p:ph sz="half" idx="1"/>
          </p:nvPr>
        </p:nvSpPr>
        <p:spPr/>
        <p:txBody>
          <a:bodyPr>
            <a:normAutofit/>
          </a:bodyPr>
          <a:lstStyle/>
          <a:p>
            <a:r>
              <a:rPr lang="sv-SE" dirty="0" smtClean="0"/>
              <a:t>Gruppdiskussioner ca 20 min</a:t>
            </a:r>
          </a:p>
          <a:p>
            <a:r>
              <a:rPr lang="sv-SE" dirty="0" smtClean="0"/>
              <a:t>Välj en gruppledare i er grupp som antecknar</a:t>
            </a:r>
          </a:p>
          <a:p>
            <a:r>
              <a:rPr lang="sv-SE" dirty="0" smtClean="0"/>
              <a:t>Gruppledaren sammanfattar kort det ni diskuterat när vi återsamlas.</a:t>
            </a:r>
          </a:p>
          <a:p>
            <a:endParaRPr lang="sv-SE" dirty="0"/>
          </a:p>
        </p:txBody>
      </p:sp>
      <p:sp>
        <p:nvSpPr>
          <p:cNvPr id="4" name="Platshållare för innehåll 3"/>
          <p:cNvSpPr>
            <a:spLocks noGrp="1"/>
          </p:cNvSpPr>
          <p:nvPr>
            <p:ph sz="half" idx="2"/>
          </p:nvPr>
        </p:nvSpPr>
        <p:spPr/>
        <p:txBody>
          <a:bodyPr>
            <a:normAutofit/>
          </a:bodyPr>
          <a:lstStyle/>
          <a:p>
            <a:pPr marL="0" indent="0">
              <a:buNone/>
            </a:pPr>
            <a:r>
              <a:rPr lang="sv-SE" sz="1200" dirty="0" smtClean="0"/>
              <a:t>Att diskutera: </a:t>
            </a:r>
          </a:p>
          <a:p>
            <a:pPr>
              <a:lnSpc>
                <a:spcPct val="100000"/>
              </a:lnSpc>
              <a:spcBef>
                <a:spcPts val="0"/>
              </a:spcBef>
              <a:defRPr/>
            </a:pPr>
            <a:r>
              <a:rPr lang="sv-SE" sz="1200" dirty="0"/>
              <a:t>Saknas det viktiga punkter? Är någon punkt överflödig</a:t>
            </a:r>
            <a:r>
              <a:rPr lang="sv-SE" sz="1200" dirty="0" smtClean="0"/>
              <a:t>? </a:t>
            </a:r>
          </a:p>
          <a:p>
            <a:pPr>
              <a:lnSpc>
                <a:spcPct val="100000"/>
              </a:lnSpc>
              <a:spcBef>
                <a:spcPts val="0"/>
              </a:spcBef>
              <a:defRPr/>
            </a:pPr>
            <a:r>
              <a:rPr lang="sv-SE" sz="1200" dirty="0" smtClean="0"/>
              <a:t>Har </a:t>
            </a:r>
            <a:r>
              <a:rPr lang="sv-SE" sz="1200" dirty="0"/>
              <a:t>ni bra exempel som passar in på någon punkt? </a:t>
            </a:r>
            <a:endParaRPr lang="sv-SE" sz="1200" dirty="0" smtClean="0"/>
          </a:p>
          <a:p>
            <a:pPr>
              <a:lnSpc>
                <a:spcPct val="100000"/>
              </a:lnSpc>
              <a:spcBef>
                <a:spcPts val="0"/>
              </a:spcBef>
              <a:defRPr/>
            </a:pPr>
            <a:r>
              <a:rPr lang="sv-SE" sz="1200" dirty="0" smtClean="0"/>
              <a:t>Fundera </a:t>
            </a:r>
            <a:r>
              <a:rPr lang="sv-SE" sz="1200" dirty="0"/>
              <a:t>gärna på vilken form listan ska vara? En del av hemsidan på samma sätt som tiopunktslistan för den kommunala organisationen, eller en presentation, eller något </a:t>
            </a:r>
            <a:r>
              <a:rPr lang="sv-SE" sz="1200" dirty="0" smtClean="0"/>
              <a:t>annat? Hur når vi ut bäst?</a:t>
            </a:r>
            <a:endParaRPr lang="sv-SE" sz="1200" dirty="0"/>
          </a:p>
          <a:p>
            <a:endParaRPr lang="sv-SE" dirty="0"/>
          </a:p>
        </p:txBody>
      </p:sp>
    </p:spTree>
    <p:extLst>
      <p:ext uri="{BB962C8B-B14F-4D97-AF65-F5344CB8AC3E}">
        <p14:creationId xmlns:p14="http://schemas.microsoft.com/office/powerpoint/2010/main" val="3959414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solidFill>
                  <a:srgbClr val="000080"/>
                </a:solidFill>
              </a:rPr>
              <a:t>Aktiviteter under hösten</a:t>
            </a:r>
          </a:p>
        </p:txBody>
      </p:sp>
      <p:sp>
        <p:nvSpPr>
          <p:cNvPr id="7" name="Rektangel 6"/>
          <p:cNvSpPr/>
          <p:nvPr/>
        </p:nvSpPr>
        <p:spPr>
          <a:xfrm>
            <a:off x="1193800" y="1690688"/>
            <a:ext cx="9508067" cy="2585323"/>
          </a:xfrm>
          <a:prstGeom prst="rect">
            <a:avLst/>
          </a:prstGeom>
        </p:spPr>
        <p:txBody>
          <a:bodyPr wrap="square">
            <a:spAutoFit/>
          </a:bodyPr>
          <a:lstStyle/>
          <a:p>
            <a:r>
              <a:rPr lang="sv-SE" dirty="0" smtClean="0"/>
              <a:t>19 nov</a:t>
            </a:r>
            <a:r>
              <a:rPr lang="sv-SE" dirty="0"/>
              <a:t>	</a:t>
            </a:r>
            <a:r>
              <a:rPr lang="sv-SE" dirty="0" smtClean="0"/>
              <a:t>Webbfika med</a:t>
            </a:r>
            <a:r>
              <a:rPr lang="sv-SE" dirty="0"/>
              <a:t> </a:t>
            </a:r>
            <a:r>
              <a:rPr lang="sv-SE" dirty="0" smtClean="0"/>
              <a:t>Eva Larsson om Hållbara Idéer i Mora</a:t>
            </a:r>
            <a:r>
              <a:rPr lang="sv-SE" dirty="0"/>
              <a:t>		</a:t>
            </a:r>
          </a:p>
          <a:p>
            <a:r>
              <a:rPr lang="sv-SE" dirty="0" smtClean="0"/>
              <a:t>25 </a:t>
            </a:r>
            <a:r>
              <a:rPr lang="sv-SE" dirty="0"/>
              <a:t>nov	Nätverksträff -</a:t>
            </a:r>
            <a:r>
              <a:rPr lang="sv-SE" dirty="0" smtClean="0"/>
              <a:t> Finspång på distans</a:t>
            </a:r>
          </a:p>
          <a:p>
            <a:r>
              <a:rPr lang="sv-SE" dirty="0" smtClean="0"/>
              <a:t>9 dec	</a:t>
            </a:r>
            <a:r>
              <a:rPr lang="sv-SE" dirty="0" err="1"/>
              <a:t>Webbinarium</a:t>
            </a:r>
            <a:r>
              <a:rPr lang="sv-SE" dirty="0"/>
              <a:t> på temat barns hållbara resande </a:t>
            </a:r>
            <a:endParaRPr lang="sv-SE" dirty="0" smtClean="0"/>
          </a:p>
          <a:p>
            <a:r>
              <a:rPr lang="sv-SE" dirty="0" smtClean="0"/>
              <a:t>15 dec</a:t>
            </a:r>
            <a:r>
              <a:rPr lang="sv-SE" dirty="0"/>
              <a:t>	</a:t>
            </a:r>
            <a:r>
              <a:rPr lang="sv-SE" dirty="0" smtClean="0"/>
              <a:t>Nätverksträff - Botkyrka på distans</a:t>
            </a:r>
          </a:p>
          <a:p>
            <a:r>
              <a:rPr lang="sv-SE" dirty="0" smtClean="0"/>
              <a:t>17 dec	Webbfika - ?</a:t>
            </a:r>
          </a:p>
          <a:p>
            <a:endParaRPr lang="sv-SE" dirty="0"/>
          </a:p>
          <a:p>
            <a:r>
              <a:rPr lang="sv-SE" dirty="0" smtClean="0"/>
              <a:t>Vill ni vara värd för vårt </a:t>
            </a:r>
            <a:r>
              <a:rPr lang="sv-SE" dirty="0" err="1" smtClean="0"/>
              <a:t>instagramkonto</a:t>
            </a:r>
            <a:r>
              <a:rPr lang="sv-SE" dirty="0" smtClean="0"/>
              <a:t> under en vecka? </a:t>
            </a:r>
            <a:br>
              <a:rPr lang="sv-SE" dirty="0" smtClean="0"/>
            </a:br>
            <a:r>
              <a:rPr lang="sv-SE" dirty="0" smtClean="0"/>
              <a:t>Säg till! </a:t>
            </a:r>
            <a:r>
              <a:rPr lang="sv-SE" dirty="0" smtClean="0">
                <a:sym typeface="Wingdings" panose="05000000000000000000" pitchFamily="2" charset="2"/>
              </a:rPr>
              <a:t></a:t>
            </a:r>
            <a:endParaRPr lang="sv-SE" dirty="0"/>
          </a:p>
          <a:p>
            <a:endParaRPr lang="sv-SE" dirty="0"/>
          </a:p>
        </p:txBody>
      </p:sp>
      <p:pic>
        <p:nvPicPr>
          <p:cNvPr id="3" name="Bildobjekt 2" descr="Skärmur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018" y="3016251"/>
            <a:ext cx="5711724" cy="4174166"/>
          </a:xfrm>
          <a:prstGeom prst="rect">
            <a:avLst/>
          </a:prstGeom>
        </p:spPr>
      </p:pic>
    </p:spTree>
    <p:extLst>
      <p:ext uri="{BB962C8B-B14F-4D97-AF65-F5344CB8AC3E}">
        <p14:creationId xmlns:p14="http://schemas.microsoft.com/office/powerpoint/2010/main" val="3169482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365125"/>
            <a:ext cx="11123645" cy="1325563"/>
          </a:xfrm>
        </p:spPr>
        <p:txBody>
          <a:bodyPr>
            <a:normAutofit/>
          </a:bodyPr>
          <a:lstStyle/>
          <a:p>
            <a:r>
              <a:rPr lang="sv-SE" sz="4000" dirty="0" smtClean="0">
                <a:solidFill>
                  <a:srgbClr val="000080"/>
                </a:solidFill>
              </a:rPr>
              <a:t>Processen mot ny nationell infrastrukturplan</a:t>
            </a:r>
            <a:endParaRPr lang="sv-SE" sz="4000" dirty="0">
              <a:solidFill>
                <a:srgbClr val="000080"/>
              </a:solidFill>
            </a:endParaRPr>
          </a:p>
        </p:txBody>
      </p:sp>
      <p:pic>
        <p:nvPicPr>
          <p:cNvPr id="4" name="Platshållare för innehåll 3" descr="Skärmurklipp"/>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03365" y="1437254"/>
            <a:ext cx="9137589" cy="5159587"/>
          </a:xfrm>
        </p:spPr>
      </p:pic>
      <p:cxnSp>
        <p:nvCxnSpPr>
          <p:cNvPr id="6" name="Rak pilkoppling 5"/>
          <p:cNvCxnSpPr/>
          <p:nvPr/>
        </p:nvCxnSpPr>
        <p:spPr>
          <a:xfrm flipV="1">
            <a:off x="4394718" y="5206482"/>
            <a:ext cx="1" cy="727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23246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365125"/>
            <a:ext cx="11123645" cy="1325563"/>
          </a:xfrm>
        </p:spPr>
        <p:txBody>
          <a:bodyPr>
            <a:normAutofit/>
          </a:bodyPr>
          <a:lstStyle/>
          <a:p>
            <a:r>
              <a:rPr lang="sv-SE" sz="4000" dirty="0" smtClean="0">
                <a:solidFill>
                  <a:srgbClr val="000080"/>
                </a:solidFill>
              </a:rPr>
              <a:t>Remiss: Trafikverkets inriktningsunderlag inför nationella infrastrukturplanen</a:t>
            </a:r>
            <a:endParaRPr lang="sv-SE" sz="4000" dirty="0">
              <a:solidFill>
                <a:srgbClr val="000080"/>
              </a:solidFill>
            </a:endParaRPr>
          </a:p>
        </p:txBody>
      </p:sp>
      <p:sp>
        <p:nvSpPr>
          <p:cNvPr id="3" name="Platshållare för innehåll 2"/>
          <p:cNvSpPr>
            <a:spLocks noGrp="1"/>
          </p:cNvSpPr>
          <p:nvPr>
            <p:ph sz="half" idx="1"/>
          </p:nvPr>
        </p:nvSpPr>
        <p:spPr>
          <a:xfrm>
            <a:off x="828869" y="1825625"/>
            <a:ext cx="10227906" cy="2830351"/>
          </a:xfrm>
        </p:spPr>
        <p:txBody>
          <a:bodyPr>
            <a:normAutofit fontScale="77500" lnSpcReduction="20000"/>
          </a:bodyPr>
          <a:lstStyle/>
          <a:p>
            <a:r>
              <a:rPr lang="sv-SE" dirty="0" smtClean="0"/>
              <a:t>Planperioden </a:t>
            </a:r>
            <a:r>
              <a:rPr lang="sv-SE" dirty="0"/>
              <a:t>2022–2033 respektive </a:t>
            </a:r>
            <a:r>
              <a:rPr lang="sv-SE" dirty="0" smtClean="0"/>
              <a:t>2022–2037</a:t>
            </a:r>
          </a:p>
          <a:p>
            <a:r>
              <a:rPr lang="sv-SE" dirty="0" smtClean="0"/>
              <a:t>I inriktningsunderlaget ingår i princip bara underhåll och redan bundna satsningar.</a:t>
            </a:r>
          </a:p>
          <a:p>
            <a:r>
              <a:rPr lang="sv-SE" dirty="0" smtClean="0">
                <a:solidFill>
                  <a:srgbClr val="FF0000"/>
                </a:solidFill>
              </a:rPr>
              <a:t>Möte </a:t>
            </a:r>
            <a:r>
              <a:rPr lang="sv-SE" dirty="0">
                <a:solidFill>
                  <a:srgbClr val="FF0000"/>
                </a:solidFill>
              </a:rPr>
              <a:t>Klimatkommunerna + gäster för att diskutera remissvar. När</a:t>
            </a:r>
            <a:r>
              <a:rPr lang="sv-SE" dirty="0" smtClean="0">
                <a:solidFill>
                  <a:srgbClr val="FF0000"/>
                </a:solidFill>
              </a:rPr>
              <a:t>?</a:t>
            </a:r>
            <a:endParaRPr lang="sv-SE" dirty="0"/>
          </a:p>
          <a:p>
            <a:r>
              <a:rPr lang="sv-SE" dirty="0"/>
              <a:t>2030-sekretariatet kommer </a:t>
            </a:r>
            <a:r>
              <a:rPr lang="sv-SE" dirty="0" smtClean="0"/>
              <a:t>också att </a:t>
            </a:r>
            <a:r>
              <a:rPr lang="sv-SE" dirty="0"/>
              <a:t>svara, vi ingår i gruppen som diskuterar svaret</a:t>
            </a:r>
          </a:p>
          <a:p>
            <a:pPr marL="0" indent="0">
              <a:buNone/>
            </a:pPr>
            <a:endParaRPr lang="sv-SE" dirty="0" smtClean="0"/>
          </a:p>
          <a:p>
            <a:pPr marL="0" indent="0">
              <a:buNone/>
            </a:pPr>
            <a:r>
              <a:rPr lang="sv-SE" dirty="0">
                <a:hlinkClick r:id="rId2"/>
              </a:rPr>
              <a:t>https://www.trafikverket.se/for-dig-i-branschen/Planera-och-utreda/Planer-och-beslutsunderlag/inriktningsplanering</a:t>
            </a:r>
            <a:r>
              <a:rPr lang="sv-SE" dirty="0" smtClean="0">
                <a:hlinkClick r:id="rId2"/>
              </a:rPr>
              <a:t>/</a:t>
            </a:r>
            <a:endParaRPr lang="sv-SE" dirty="0" smtClean="0">
              <a:hlinkClick r:id="rId3"/>
            </a:endParaRPr>
          </a:p>
          <a:p>
            <a:pPr marL="0" indent="0">
              <a:buNone/>
            </a:pPr>
            <a:r>
              <a:rPr lang="sv-SE" dirty="0" smtClean="0">
                <a:hlinkClick r:id="rId3"/>
              </a:rPr>
              <a:t>https</a:t>
            </a:r>
            <a:r>
              <a:rPr lang="sv-SE" dirty="0">
                <a:hlinkClick r:id="rId3"/>
              </a:rPr>
              <a:t>://sverigesradio.se/artikel/7587577</a:t>
            </a:r>
            <a:r>
              <a:rPr lang="sv-SE" dirty="0"/>
              <a:t>  (2 min)</a:t>
            </a:r>
          </a:p>
          <a:p>
            <a:endParaRPr lang="sv-SE" dirty="0" smtClean="0"/>
          </a:p>
          <a:p>
            <a:endParaRPr lang="sv-SE" dirty="0" smtClean="0"/>
          </a:p>
        </p:txBody>
      </p:sp>
    </p:spTree>
    <p:extLst>
      <p:ext uri="{BB962C8B-B14F-4D97-AF65-F5344CB8AC3E}">
        <p14:creationId xmlns:p14="http://schemas.microsoft.com/office/powerpoint/2010/main" val="1743515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solidFill>
                  <a:srgbClr val="000080"/>
                </a:solidFill>
              </a:rPr>
              <a:t>Boverkets rapport om </a:t>
            </a:r>
            <a:r>
              <a:rPr lang="sv-SE" sz="4000" dirty="0" err="1" smtClean="0">
                <a:solidFill>
                  <a:srgbClr val="000080"/>
                </a:solidFill>
              </a:rPr>
              <a:t>laddinfrastruktur</a:t>
            </a:r>
            <a:endParaRPr lang="sv-SE" sz="4000" dirty="0">
              <a:solidFill>
                <a:srgbClr val="000080"/>
              </a:solidFill>
            </a:endParaRPr>
          </a:p>
        </p:txBody>
      </p:sp>
      <p:sp>
        <p:nvSpPr>
          <p:cNvPr id="3" name="Platshållare för innehåll 2"/>
          <p:cNvSpPr>
            <a:spLocks noGrp="1"/>
          </p:cNvSpPr>
          <p:nvPr>
            <p:ph sz="half" idx="1"/>
          </p:nvPr>
        </p:nvSpPr>
        <p:spPr>
          <a:xfrm>
            <a:off x="763555" y="1480393"/>
            <a:ext cx="9271000" cy="4351338"/>
          </a:xfrm>
        </p:spPr>
        <p:txBody>
          <a:bodyPr>
            <a:normAutofit/>
          </a:bodyPr>
          <a:lstStyle/>
          <a:p>
            <a:pPr fontAlgn="base"/>
            <a:r>
              <a:rPr lang="sv-SE" sz="2000" dirty="0" smtClean="0"/>
              <a:t>Regeringsuppdrag: Utred konsekvenserna </a:t>
            </a:r>
            <a:r>
              <a:rPr lang="sv-SE" sz="2000" dirty="0"/>
              <a:t>av ändrade kravnivåer för </a:t>
            </a:r>
            <a:r>
              <a:rPr lang="sv-SE" sz="2000" dirty="0" err="1"/>
              <a:t>laddinfrastruktur</a:t>
            </a:r>
            <a:r>
              <a:rPr lang="sv-SE" sz="2000" dirty="0"/>
              <a:t> för </a:t>
            </a:r>
            <a:r>
              <a:rPr lang="sv-SE" sz="2000" dirty="0" err="1" smtClean="0"/>
              <a:t>laddfordon</a:t>
            </a:r>
            <a:r>
              <a:rPr lang="sv-SE" sz="2000" dirty="0" smtClean="0"/>
              <a:t>, fokus på klimateffekter </a:t>
            </a:r>
            <a:r>
              <a:rPr lang="sv-SE" sz="2000" dirty="0"/>
              <a:t>och samhällsekonomiska </a:t>
            </a:r>
            <a:r>
              <a:rPr lang="sv-SE" sz="2000" dirty="0" smtClean="0"/>
              <a:t>konsekvenser. </a:t>
            </a:r>
          </a:p>
          <a:p>
            <a:pPr fontAlgn="base"/>
            <a:r>
              <a:rPr lang="sv-SE" sz="2000" dirty="0" smtClean="0"/>
              <a:t>Remissvaren </a:t>
            </a:r>
            <a:r>
              <a:rPr lang="sv-SE" sz="2000" dirty="0"/>
              <a:t>ska ha kommit in till Infrastrukturdepartementet senast den 19 januari 2021</a:t>
            </a:r>
            <a:endParaRPr lang="sv-SE" sz="2000" dirty="0" smtClean="0"/>
          </a:p>
          <a:p>
            <a:pPr fontAlgn="base"/>
            <a:r>
              <a:rPr lang="sv-SE" sz="2000" dirty="0" smtClean="0"/>
              <a:t>Förslaget innebär skärpta kravnivåer - </a:t>
            </a:r>
            <a:r>
              <a:rPr lang="sv-SE" sz="2000" dirty="0"/>
              <a:t>att vid </a:t>
            </a:r>
            <a:r>
              <a:rPr lang="sv-SE" sz="2000" b="1" dirty="0"/>
              <a:t>ny- och ombyggnation </a:t>
            </a:r>
            <a:r>
              <a:rPr lang="sv-SE" sz="2000" dirty="0"/>
              <a:t>så omfattas </a:t>
            </a:r>
            <a:r>
              <a:rPr lang="sv-SE" sz="2000" dirty="0" smtClean="0"/>
              <a:t>både </a:t>
            </a:r>
            <a:r>
              <a:rPr lang="sv-SE" sz="2000" b="1" dirty="0"/>
              <a:t>bostadshus </a:t>
            </a:r>
            <a:r>
              <a:rPr lang="sv-SE" sz="2000" b="1" dirty="0" smtClean="0"/>
              <a:t>och </a:t>
            </a:r>
            <a:r>
              <a:rPr lang="sv-SE" sz="2000" b="1" dirty="0"/>
              <a:t>uppvärmda och ouppvärmda byggnader</a:t>
            </a:r>
            <a:r>
              <a:rPr lang="sv-SE" sz="2000" dirty="0"/>
              <a:t> av ökade krav på </a:t>
            </a:r>
            <a:r>
              <a:rPr lang="sv-SE" sz="2000" dirty="0" err="1"/>
              <a:t>laddinfrastruktur</a:t>
            </a:r>
            <a:r>
              <a:rPr lang="sv-SE" sz="2000" dirty="0"/>
              <a:t> vid parkeringar </a:t>
            </a:r>
            <a:r>
              <a:rPr lang="sv-SE" sz="2000" b="1" dirty="0" smtClean="0"/>
              <a:t>(&gt; 5 parkeringsplatser). </a:t>
            </a:r>
            <a:r>
              <a:rPr lang="sv-SE" sz="2000" dirty="0" smtClean="0"/>
              <a:t>Kraven bedöms </a:t>
            </a:r>
            <a:r>
              <a:rPr lang="sv-SE" sz="2000" dirty="0"/>
              <a:t>kunna </a:t>
            </a:r>
            <a:r>
              <a:rPr lang="sv-SE" sz="2000" dirty="0" smtClean="0"/>
              <a:t>göra </a:t>
            </a:r>
            <a:r>
              <a:rPr lang="sv-SE" sz="2000" dirty="0"/>
              <a:t>att ungefär 17 000 </a:t>
            </a:r>
            <a:r>
              <a:rPr lang="sv-SE" sz="2000" dirty="0" err="1" smtClean="0"/>
              <a:t>laddpunkter</a:t>
            </a:r>
            <a:r>
              <a:rPr lang="sv-SE" sz="2000" dirty="0" smtClean="0"/>
              <a:t> </a:t>
            </a:r>
            <a:r>
              <a:rPr lang="sv-SE" sz="2000" dirty="0"/>
              <a:t>per år tillkommer</a:t>
            </a:r>
            <a:r>
              <a:rPr lang="sv-SE" sz="2000" dirty="0" smtClean="0"/>
              <a:t>.</a:t>
            </a:r>
          </a:p>
          <a:p>
            <a:pPr fontAlgn="base"/>
            <a:r>
              <a:rPr lang="sv-SE" sz="2000" dirty="0" smtClean="0">
                <a:solidFill>
                  <a:srgbClr val="FF0000"/>
                </a:solidFill>
              </a:rPr>
              <a:t>Klimatkommunerna ska svara, vi kommer att bjuda in till ett möte inom kort. </a:t>
            </a:r>
            <a:endParaRPr lang="sv-SE" sz="2000" dirty="0">
              <a:solidFill>
                <a:srgbClr val="FF0000"/>
              </a:solidFill>
            </a:endParaRPr>
          </a:p>
          <a:p>
            <a:pPr lvl="1" fontAlgn="base"/>
            <a:endParaRPr lang="sv-SE" dirty="0"/>
          </a:p>
          <a:p>
            <a:pPr fontAlgn="base"/>
            <a:endParaRPr lang="sv-SE" dirty="0"/>
          </a:p>
          <a:p>
            <a:endParaRPr lang="sv-SE" dirty="0"/>
          </a:p>
        </p:txBody>
      </p:sp>
    </p:spTree>
    <p:extLst>
      <p:ext uri="{BB962C8B-B14F-4D97-AF65-F5344CB8AC3E}">
        <p14:creationId xmlns:p14="http://schemas.microsoft.com/office/powerpoint/2010/main" val="368115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solidFill>
                  <a:srgbClr val="000080"/>
                </a:solidFill>
              </a:rPr>
              <a:t>Möte med klimatpolitiska rådet 4 nov</a:t>
            </a:r>
            <a:endParaRPr lang="sv-SE" sz="4000" dirty="0">
              <a:solidFill>
                <a:srgbClr val="000080"/>
              </a:solidFill>
            </a:endParaRPr>
          </a:p>
        </p:txBody>
      </p:sp>
      <p:sp>
        <p:nvSpPr>
          <p:cNvPr id="6" name="Rektangel 5"/>
          <p:cNvSpPr/>
          <p:nvPr/>
        </p:nvSpPr>
        <p:spPr>
          <a:xfrm>
            <a:off x="922174" y="2125463"/>
            <a:ext cx="10059955" cy="2846933"/>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sv-SE" dirty="0" smtClean="0">
                <a:latin typeface="Calibri" panose="020F0502020204030204" pitchFamily="34" charset="0"/>
              </a:rPr>
              <a:t>Rådets </a:t>
            </a:r>
            <a:r>
              <a:rPr lang="sv-SE" dirty="0">
                <a:latin typeface="Calibri" panose="020F0502020204030204" pitchFamily="34" charset="0"/>
              </a:rPr>
              <a:t>rapport </a:t>
            </a:r>
            <a:r>
              <a:rPr lang="sv-SE" dirty="0" smtClean="0">
                <a:latin typeface="Calibri" panose="020F0502020204030204" pitchFamily="34" charset="0"/>
              </a:rPr>
              <a:t>2021: </a:t>
            </a:r>
            <a:r>
              <a:rPr lang="sv-SE" i="1" dirty="0" smtClean="0">
                <a:latin typeface="Calibri" panose="020F0502020204030204" pitchFamily="34" charset="0"/>
              </a:rPr>
              <a:t>Hur </a:t>
            </a:r>
            <a:r>
              <a:rPr lang="sv-SE" i="1" dirty="0">
                <a:latin typeface="Calibri" panose="020F0502020204030204" pitchFamily="34" charset="0"/>
              </a:rPr>
              <a:t>påverkar återhämtningspolitiken möjligheterna att nå klimatmålen? Hur kan </a:t>
            </a:r>
            <a:r>
              <a:rPr lang="sv-SE" i="1" dirty="0" err="1">
                <a:latin typeface="Calibri" panose="020F0502020204030204" pitchFamily="34" charset="0"/>
              </a:rPr>
              <a:t>klimatpolitik</a:t>
            </a:r>
            <a:r>
              <a:rPr lang="sv-SE" i="1" dirty="0">
                <a:latin typeface="Calibri" panose="020F0502020204030204" pitchFamily="34" charset="0"/>
              </a:rPr>
              <a:t> bidra till </a:t>
            </a:r>
            <a:r>
              <a:rPr lang="sv-SE" i="1" dirty="0" smtClean="0">
                <a:latin typeface="Calibri" panose="020F0502020204030204" pitchFamily="34" charset="0"/>
              </a:rPr>
              <a:t>återhämtningen?</a:t>
            </a:r>
          </a:p>
          <a:p>
            <a:pPr marL="285750" indent="-285750">
              <a:spcBef>
                <a:spcPts val="600"/>
              </a:spcBef>
              <a:spcAft>
                <a:spcPts val="600"/>
              </a:spcAft>
              <a:buFont typeface="Arial" panose="020B0604020202020204" pitchFamily="34" charset="0"/>
              <a:buChar char="•"/>
            </a:pPr>
            <a:r>
              <a:rPr lang="sv-SE" dirty="0" smtClean="0">
                <a:latin typeface="Calibri" panose="020F0502020204030204" pitchFamily="34" charset="0"/>
              </a:rPr>
              <a:t>utvärdera </a:t>
            </a:r>
            <a:r>
              <a:rPr lang="sv-SE" dirty="0">
                <a:latin typeface="Calibri" panose="020F0502020204030204" pitchFamily="34" charset="0"/>
              </a:rPr>
              <a:t>och </a:t>
            </a:r>
            <a:r>
              <a:rPr lang="sv-SE" dirty="0" err="1">
                <a:latin typeface="Calibri" panose="020F0502020204030204" pitchFamily="34" charset="0"/>
              </a:rPr>
              <a:t>effektbedöma</a:t>
            </a:r>
            <a:r>
              <a:rPr lang="sv-SE" dirty="0">
                <a:latin typeface="Calibri" panose="020F0502020204030204" pitchFamily="34" charset="0"/>
              </a:rPr>
              <a:t> politiska insatser som genomförts under det senaste året, inte enbart de åtgärder som regeringen eventuellt etiketterar som ”grön återhämtning”, utan regeringens hela politik i syfte att hantera effekterna av </a:t>
            </a:r>
            <a:r>
              <a:rPr lang="sv-SE" dirty="0" smtClean="0">
                <a:latin typeface="Calibri" panose="020F0502020204030204" pitchFamily="34" charset="0"/>
              </a:rPr>
              <a:t>pandemin.</a:t>
            </a:r>
          </a:p>
          <a:p>
            <a:pPr marL="285750" indent="-285750">
              <a:spcBef>
                <a:spcPts val="600"/>
              </a:spcBef>
              <a:spcAft>
                <a:spcPts val="600"/>
              </a:spcAft>
              <a:buFont typeface="Arial" panose="020B0604020202020204" pitchFamily="34" charset="0"/>
              <a:buChar char="•"/>
            </a:pPr>
            <a:r>
              <a:rPr lang="sv-SE" dirty="0" smtClean="0">
                <a:latin typeface="Calibri" panose="020F0502020204030204" pitchFamily="34" charset="0"/>
              </a:rPr>
              <a:t>fokus </a:t>
            </a:r>
            <a:r>
              <a:rPr lang="sv-SE" dirty="0">
                <a:latin typeface="Calibri" panose="020F0502020204030204" pitchFamily="34" charset="0"/>
              </a:rPr>
              <a:t>på det som är klimatrelevant </a:t>
            </a:r>
            <a:endParaRPr lang="sv-SE" dirty="0" smtClean="0">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sv-SE" dirty="0" smtClean="0">
                <a:latin typeface="Calibri" panose="020F0502020204030204" pitchFamily="34" charset="0"/>
              </a:rPr>
              <a:t>en </a:t>
            </a:r>
            <a:r>
              <a:rPr lang="sv-SE" dirty="0">
                <a:latin typeface="Calibri" panose="020F0502020204030204" pitchFamily="34" charset="0"/>
              </a:rPr>
              <a:t>viktig aspekt är vad som</a:t>
            </a:r>
            <a:r>
              <a:rPr lang="sv-SE" b="1" dirty="0">
                <a:latin typeface="Calibri" panose="020F0502020204030204" pitchFamily="34" charset="0"/>
              </a:rPr>
              <a:t> inte</a:t>
            </a:r>
            <a:r>
              <a:rPr lang="sv-SE" dirty="0">
                <a:latin typeface="Calibri" panose="020F0502020204030204" pitchFamily="34" charset="0"/>
              </a:rPr>
              <a:t> görs och hur regeringen prioriterar de samlade krisinsatserna</a:t>
            </a:r>
          </a:p>
          <a:p>
            <a:r>
              <a:rPr lang="sv-SE" dirty="0">
                <a:latin typeface="Calibri" panose="020F0502020204030204" pitchFamily="34" charset="0"/>
              </a:rPr>
              <a:t> </a:t>
            </a:r>
          </a:p>
        </p:txBody>
      </p:sp>
    </p:spTree>
    <p:extLst>
      <p:ext uri="{BB962C8B-B14F-4D97-AF65-F5344CB8AC3E}">
        <p14:creationId xmlns:p14="http://schemas.microsoft.com/office/powerpoint/2010/main" val="2714809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solidFill>
                  <a:srgbClr val="000080"/>
                </a:solidFill>
              </a:rPr>
              <a:t>Möte med klimatpolitiska rådet 4 nov</a:t>
            </a:r>
            <a:endParaRPr lang="sv-SE" sz="4000" dirty="0">
              <a:solidFill>
                <a:srgbClr val="000080"/>
              </a:solidFill>
            </a:endParaRPr>
          </a:p>
        </p:txBody>
      </p:sp>
      <p:sp>
        <p:nvSpPr>
          <p:cNvPr id="6" name="Rektangel 5"/>
          <p:cNvSpPr/>
          <p:nvPr/>
        </p:nvSpPr>
        <p:spPr>
          <a:xfrm>
            <a:off x="838200" y="1448092"/>
            <a:ext cx="10059955" cy="3724096"/>
          </a:xfrm>
          <a:prstGeom prst="rect">
            <a:avLst/>
          </a:prstGeom>
        </p:spPr>
        <p:txBody>
          <a:bodyPr wrap="square">
            <a:spAutoFit/>
          </a:bodyPr>
          <a:lstStyle/>
          <a:p>
            <a:r>
              <a:rPr lang="sv-SE" sz="2000" i="1" dirty="0"/>
              <a:t>Hur har krisen påverkat er bransch?</a:t>
            </a:r>
          </a:p>
          <a:p>
            <a:endParaRPr lang="sv-SE" sz="2000" dirty="0" smtClean="0"/>
          </a:p>
          <a:p>
            <a:pPr marL="285750" indent="-285750">
              <a:buFont typeface="Arial" panose="020B0604020202020204" pitchFamily="34" charset="0"/>
              <a:buChar char="•"/>
            </a:pPr>
            <a:r>
              <a:rPr lang="sv-SE" sz="2000" dirty="0" smtClean="0"/>
              <a:t>Medborgarnas </a:t>
            </a:r>
            <a:r>
              <a:rPr lang="sv-SE" sz="2000" dirty="0" err="1" smtClean="0"/>
              <a:t>transportvanor</a:t>
            </a:r>
            <a:r>
              <a:rPr lang="sv-SE" sz="2000" dirty="0" smtClean="0"/>
              <a:t>, arbete och fritid</a:t>
            </a:r>
          </a:p>
          <a:p>
            <a:pPr marL="285750" indent="-285750">
              <a:buFont typeface="Arial" panose="020B0604020202020204" pitchFamily="34" charset="0"/>
              <a:buChar char="•"/>
            </a:pPr>
            <a:r>
              <a:rPr lang="sv-SE" sz="2000" dirty="0" smtClean="0"/>
              <a:t>Näringsliv i kommunen – nya utmaningar och möjligheter</a:t>
            </a:r>
          </a:p>
          <a:p>
            <a:pPr marL="285750" indent="-285750">
              <a:buFont typeface="Arial" panose="020B0604020202020204" pitchFamily="34" charset="0"/>
              <a:buChar char="•"/>
            </a:pPr>
            <a:r>
              <a:rPr lang="sv-SE" sz="2000" dirty="0" smtClean="0"/>
              <a:t>Möjlighet att bedriva långsiktigt klimatarbete</a:t>
            </a:r>
          </a:p>
          <a:p>
            <a:pPr marL="742950" lvl="1" indent="-285750">
              <a:buFont typeface="Arial" panose="020B0604020202020204" pitchFamily="34" charset="0"/>
              <a:buChar char="•"/>
            </a:pPr>
            <a:r>
              <a:rPr lang="sv-SE" sz="2000" dirty="0" smtClean="0"/>
              <a:t>Påverkan på politisk vilja/engagemang i klimatfrågorna</a:t>
            </a:r>
          </a:p>
          <a:p>
            <a:pPr marL="742950" lvl="1" indent="-285750">
              <a:buFont typeface="Arial" panose="020B0604020202020204" pitchFamily="34" charset="0"/>
              <a:buChar char="•"/>
            </a:pPr>
            <a:r>
              <a:rPr lang="sv-SE" sz="2000" dirty="0" smtClean="0"/>
              <a:t>Medarbetare som leder det strategiska arbetet med frågorna</a:t>
            </a:r>
          </a:p>
          <a:p>
            <a:pPr marL="742950" lvl="1" indent="-285750">
              <a:buFont typeface="Arial" panose="020B0604020202020204" pitchFamily="34" charset="0"/>
              <a:buChar char="•"/>
            </a:pPr>
            <a:r>
              <a:rPr lang="sv-SE" sz="2000" dirty="0" smtClean="0"/>
              <a:t>Investeringar</a:t>
            </a:r>
          </a:p>
          <a:p>
            <a:pPr marL="742950" lvl="1" indent="-285750">
              <a:buFont typeface="Arial" panose="020B0604020202020204" pitchFamily="34" charset="0"/>
              <a:buChar char="•"/>
            </a:pPr>
            <a:r>
              <a:rPr lang="sv-SE" sz="2000" dirty="0" smtClean="0"/>
              <a:t>Annat?</a:t>
            </a:r>
          </a:p>
          <a:p>
            <a:pPr marL="285750" indent="-285750">
              <a:buFont typeface="Arial" panose="020B0604020202020204" pitchFamily="34" charset="0"/>
              <a:buChar char="•"/>
            </a:pPr>
            <a:r>
              <a:rPr lang="sv-SE" sz="2000" dirty="0" smtClean="0"/>
              <a:t>Synergier/möjligheter som uppenbarat sig i krisen</a:t>
            </a:r>
          </a:p>
          <a:p>
            <a:pPr marL="285750" indent="-285750">
              <a:buFont typeface="Arial" panose="020B0604020202020204" pitchFamily="34" charset="0"/>
              <a:buChar char="•"/>
            </a:pPr>
            <a:endParaRPr lang="sv-SE" dirty="0"/>
          </a:p>
          <a:p>
            <a:r>
              <a:rPr lang="sv-SE" dirty="0">
                <a:latin typeface="Calibri" panose="020F0502020204030204" pitchFamily="34" charset="0"/>
              </a:rPr>
              <a:t> </a:t>
            </a:r>
          </a:p>
        </p:txBody>
      </p:sp>
    </p:spTree>
    <p:extLst>
      <p:ext uri="{BB962C8B-B14F-4D97-AF65-F5344CB8AC3E}">
        <p14:creationId xmlns:p14="http://schemas.microsoft.com/office/powerpoint/2010/main" val="195845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solidFill>
                  <a:srgbClr val="000080"/>
                </a:solidFill>
              </a:rPr>
              <a:t>Möte med klimatpolitiska rådet 4 nov</a:t>
            </a:r>
            <a:endParaRPr lang="sv-SE" sz="4000" dirty="0">
              <a:solidFill>
                <a:srgbClr val="000080"/>
              </a:solidFill>
            </a:endParaRPr>
          </a:p>
        </p:txBody>
      </p:sp>
      <p:sp>
        <p:nvSpPr>
          <p:cNvPr id="6" name="Rektangel 5"/>
          <p:cNvSpPr/>
          <p:nvPr/>
        </p:nvSpPr>
        <p:spPr>
          <a:xfrm>
            <a:off x="838200" y="1448092"/>
            <a:ext cx="10059955" cy="5201424"/>
          </a:xfrm>
          <a:prstGeom prst="rect">
            <a:avLst/>
          </a:prstGeom>
        </p:spPr>
        <p:txBody>
          <a:bodyPr wrap="square">
            <a:spAutoFit/>
          </a:bodyPr>
          <a:lstStyle/>
          <a:p>
            <a:r>
              <a:rPr lang="sv-SE" i="1" dirty="0" smtClean="0"/>
              <a:t>Synpunkter på regeringens återhämtningspolitik (förslag)</a:t>
            </a:r>
            <a:endParaRPr lang="sv-SE" i="1" dirty="0"/>
          </a:p>
          <a:p>
            <a:endParaRPr lang="sv-SE" dirty="0" smtClean="0"/>
          </a:p>
          <a:p>
            <a:pPr marL="285750" indent="-285750">
              <a:spcBef>
                <a:spcPts val="600"/>
              </a:spcBef>
              <a:spcAft>
                <a:spcPts val="600"/>
              </a:spcAft>
              <a:buFont typeface="Arial" panose="020B0604020202020204" pitchFamily="34" charset="0"/>
              <a:buChar char="•"/>
            </a:pPr>
            <a:r>
              <a:rPr lang="sv-SE" dirty="0"/>
              <a:t>Många bra satsningar som vi efterfrågat länge, men en hel del business as </a:t>
            </a:r>
            <a:r>
              <a:rPr lang="sv-SE" dirty="0" err="1"/>
              <a:t>usual</a:t>
            </a:r>
            <a:r>
              <a:rPr lang="sv-SE" dirty="0"/>
              <a:t> tex subventioner </a:t>
            </a:r>
            <a:r>
              <a:rPr lang="sv-SE" dirty="0" smtClean="0"/>
              <a:t>till </a:t>
            </a:r>
            <a:r>
              <a:rPr lang="sv-SE" dirty="0"/>
              <a:t>verksamheter med höga utsläpp </a:t>
            </a:r>
            <a:r>
              <a:rPr lang="sv-SE" dirty="0" smtClean="0"/>
              <a:t>(tex flyg, </a:t>
            </a:r>
            <a:r>
              <a:rPr lang="sv-SE" dirty="0"/>
              <a:t>skattefri parkering för </a:t>
            </a:r>
            <a:r>
              <a:rPr lang="sv-SE" dirty="0" smtClean="0"/>
              <a:t>anställd)</a:t>
            </a:r>
          </a:p>
          <a:p>
            <a:pPr marL="285750" indent="-285750">
              <a:spcBef>
                <a:spcPts val="600"/>
              </a:spcBef>
              <a:spcAft>
                <a:spcPts val="600"/>
              </a:spcAft>
              <a:buFont typeface="Arial" panose="020B0604020202020204" pitchFamily="34" charset="0"/>
              <a:buChar char="•"/>
            </a:pPr>
            <a:r>
              <a:rPr lang="sv-SE" dirty="0" smtClean="0"/>
              <a:t>Hur ser det ut med förutsättningarna för rättvis omställning </a:t>
            </a:r>
            <a:r>
              <a:rPr lang="sv-SE" dirty="0"/>
              <a:t>- </a:t>
            </a:r>
            <a:r>
              <a:rPr lang="sv-SE" b="1" dirty="0"/>
              <a:t>kan</a:t>
            </a:r>
            <a:r>
              <a:rPr lang="sv-SE" dirty="0"/>
              <a:t> alla ta klimatansvar idag? </a:t>
            </a:r>
            <a:r>
              <a:rPr lang="sv-SE" dirty="0" smtClean="0"/>
              <a:t>Beroende av bl.a. inkomstgrupper och </a:t>
            </a:r>
            <a:r>
              <a:rPr lang="sv-SE" dirty="0"/>
              <a:t>var man </a:t>
            </a:r>
            <a:r>
              <a:rPr lang="sv-SE" dirty="0" smtClean="0"/>
              <a:t>bor.</a:t>
            </a:r>
          </a:p>
          <a:p>
            <a:pPr marL="285750" indent="-285750">
              <a:spcBef>
                <a:spcPts val="600"/>
              </a:spcBef>
              <a:spcAft>
                <a:spcPts val="600"/>
              </a:spcAft>
              <a:buFont typeface="Arial" panose="020B0604020202020204" pitchFamily="34" charset="0"/>
              <a:buChar char="•"/>
            </a:pPr>
            <a:r>
              <a:rPr lang="sv-SE" dirty="0" smtClean="0"/>
              <a:t>Förslag som rör kollektivtrafik</a:t>
            </a:r>
          </a:p>
          <a:p>
            <a:pPr marL="285750" indent="-285750">
              <a:spcBef>
                <a:spcPts val="600"/>
              </a:spcBef>
              <a:spcAft>
                <a:spcPts val="600"/>
              </a:spcAft>
              <a:buFont typeface="Arial" panose="020B0604020202020204" pitchFamily="34" charset="0"/>
              <a:buChar char="•"/>
            </a:pPr>
            <a:r>
              <a:rPr lang="sv-SE" dirty="0" smtClean="0"/>
              <a:t>Förslag som rör cykling, tex stadsmiljöavtalen</a:t>
            </a:r>
          </a:p>
          <a:p>
            <a:pPr marL="285750" indent="-285750">
              <a:spcBef>
                <a:spcPts val="600"/>
              </a:spcBef>
              <a:spcAft>
                <a:spcPts val="600"/>
              </a:spcAft>
              <a:buFont typeface="Arial" panose="020B0604020202020204" pitchFamily="34" charset="0"/>
              <a:buChar char="•"/>
            </a:pPr>
            <a:r>
              <a:rPr lang="sv-SE" dirty="0" smtClean="0"/>
              <a:t>Förslag som rör flygplatser och flygbolag</a:t>
            </a:r>
          </a:p>
          <a:p>
            <a:pPr marL="285750" indent="-285750">
              <a:spcBef>
                <a:spcPts val="600"/>
              </a:spcBef>
              <a:spcAft>
                <a:spcPts val="600"/>
              </a:spcAft>
              <a:buFont typeface="Arial" panose="020B0604020202020204" pitchFamily="34" charset="0"/>
              <a:buChar char="•"/>
            </a:pPr>
            <a:r>
              <a:rPr lang="sv-SE" dirty="0" smtClean="0"/>
              <a:t>Vad händer med reseavdraget?</a:t>
            </a:r>
          </a:p>
          <a:p>
            <a:pPr marL="285750" indent="-285750">
              <a:spcBef>
                <a:spcPts val="600"/>
              </a:spcBef>
              <a:spcAft>
                <a:spcPts val="600"/>
              </a:spcAft>
              <a:buFont typeface="Arial" panose="020B0604020202020204" pitchFamily="34" charset="0"/>
              <a:buChar char="•"/>
            </a:pPr>
            <a:endParaRPr lang="sv-SE" dirty="0" smtClean="0"/>
          </a:p>
          <a:p>
            <a:pPr marL="285750" indent="-285750">
              <a:buFont typeface="Arial" panose="020B0604020202020204" pitchFamily="34" charset="0"/>
              <a:buChar char="•"/>
            </a:pPr>
            <a:endParaRPr lang="sv-SE" dirty="0"/>
          </a:p>
          <a:p>
            <a:r>
              <a:rPr lang="sv-SE" sz="2800" b="1" dirty="0" smtClean="0">
                <a:solidFill>
                  <a:srgbClr val="00B050"/>
                </a:solidFill>
              </a:rPr>
              <a:t>                          </a:t>
            </a:r>
            <a:endParaRPr lang="sv-SE" sz="2800" b="1" dirty="0">
              <a:solidFill>
                <a:srgbClr val="00B050"/>
              </a:solidFill>
            </a:endParaRPr>
          </a:p>
          <a:p>
            <a:r>
              <a:rPr lang="sv-SE" dirty="0">
                <a:latin typeface="Calibri" panose="020F0502020204030204" pitchFamily="34" charset="0"/>
              </a:rPr>
              <a:t> </a:t>
            </a:r>
          </a:p>
        </p:txBody>
      </p:sp>
    </p:spTree>
    <p:extLst>
      <p:ext uri="{BB962C8B-B14F-4D97-AF65-F5344CB8AC3E}">
        <p14:creationId xmlns:p14="http://schemas.microsoft.com/office/powerpoint/2010/main" val="1838033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solidFill>
                  <a:srgbClr val="000080"/>
                </a:solidFill>
              </a:rPr>
              <a:t>Workshop </a:t>
            </a:r>
            <a:endParaRPr lang="sv-SE" sz="4000" dirty="0">
              <a:solidFill>
                <a:srgbClr val="000080"/>
              </a:solidFill>
            </a:endParaRPr>
          </a:p>
        </p:txBody>
      </p:sp>
      <p:sp>
        <p:nvSpPr>
          <p:cNvPr id="6" name="Rektangel 5"/>
          <p:cNvSpPr/>
          <p:nvPr/>
        </p:nvSpPr>
        <p:spPr>
          <a:xfrm>
            <a:off x="838200" y="1448092"/>
            <a:ext cx="10059955" cy="3693319"/>
          </a:xfrm>
          <a:prstGeom prst="rect">
            <a:avLst/>
          </a:prstGeom>
        </p:spPr>
        <p:txBody>
          <a:bodyPr wrap="square">
            <a:spAutoFit/>
          </a:bodyPr>
          <a:lstStyle/>
          <a:p>
            <a:r>
              <a:rPr lang="sv-SE" dirty="0" smtClean="0"/>
              <a:t>14.20</a:t>
            </a:r>
            <a:r>
              <a:rPr lang="sv-SE" dirty="0"/>
              <a:t> </a:t>
            </a:r>
            <a:r>
              <a:rPr lang="sv-SE" dirty="0" smtClean="0"/>
              <a:t>(ca</a:t>
            </a:r>
            <a:r>
              <a:rPr lang="sv-SE" dirty="0"/>
              <a:t>)      </a:t>
            </a:r>
            <a:r>
              <a:rPr lang="sv-SE" dirty="0" smtClean="0"/>
              <a:t>Kansliet </a:t>
            </a:r>
            <a:r>
              <a:rPr lang="sv-SE" dirty="0"/>
              <a:t>presenterar förslag “15 uppgifter för klimatneutrala kommuner</a:t>
            </a:r>
            <a:r>
              <a:rPr lang="sv-SE" dirty="0" smtClean="0"/>
              <a:t>”</a:t>
            </a:r>
          </a:p>
          <a:p>
            <a:endParaRPr lang="sv-SE" dirty="0"/>
          </a:p>
          <a:p>
            <a:r>
              <a:rPr lang="sv-SE" dirty="0" smtClean="0"/>
              <a:t>14.35</a:t>
            </a:r>
            <a:r>
              <a:rPr lang="sv-SE" dirty="0"/>
              <a:t>              Gruppdiskussion om punkter på temat Transporter och </a:t>
            </a:r>
            <a:r>
              <a:rPr lang="sv-SE" dirty="0" smtClean="0"/>
              <a:t>samhällsplanering (15 min) </a:t>
            </a:r>
            <a:endParaRPr lang="sv-SE" dirty="0"/>
          </a:p>
          <a:p>
            <a:r>
              <a:rPr lang="sv-SE" dirty="0" smtClean="0"/>
              <a:t>14.50 </a:t>
            </a:r>
            <a:r>
              <a:rPr lang="sv-SE" dirty="0"/>
              <a:t>             Återsamling och sammanfattning av </a:t>
            </a:r>
            <a:r>
              <a:rPr lang="sv-SE" dirty="0" smtClean="0"/>
              <a:t>gruppdiskussionerna</a:t>
            </a:r>
          </a:p>
          <a:p>
            <a:endParaRPr lang="sv-SE" dirty="0"/>
          </a:p>
          <a:p>
            <a:r>
              <a:rPr lang="sv-SE" dirty="0" smtClean="0"/>
              <a:t>15.05 </a:t>
            </a:r>
            <a:r>
              <a:rPr lang="sv-SE" dirty="0"/>
              <a:t>             Gruppdiskussion om punkter på temat Energi och </a:t>
            </a:r>
            <a:r>
              <a:rPr lang="sv-SE" dirty="0" smtClean="0"/>
              <a:t>byggnation</a:t>
            </a:r>
            <a:r>
              <a:rPr lang="sv-SE" dirty="0"/>
              <a:t> </a:t>
            </a:r>
            <a:r>
              <a:rPr lang="sv-SE" dirty="0" smtClean="0"/>
              <a:t>(15 min)</a:t>
            </a:r>
            <a:endParaRPr lang="sv-SE" dirty="0"/>
          </a:p>
          <a:p>
            <a:r>
              <a:rPr lang="sv-SE" dirty="0" smtClean="0"/>
              <a:t>15.20 </a:t>
            </a:r>
            <a:r>
              <a:rPr lang="sv-SE" dirty="0"/>
              <a:t>             </a:t>
            </a:r>
            <a:r>
              <a:rPr lang="sv-SE" dirty="0" smtClean="0"/>
              <a:t>Återsamling </a:t>
            </a:r>
            <a:r>
              <a:rPr lang="sv-SE" dirty="0"/>
              <a:t>och sammanfattning av gruppdiskussionerna</a:t>
            </a:r>
            <a:r>
              <a:rPr lang="sv-SE" dirty="0" smtClean="0"/>
              <a:t>.</a:t>
            </a:r>
          </a:p>
          <a:p>
            <a:endParaRPr lang="sv-SE" dirty="0"/>
          </a:p>
          <a:p>
            <a:r>
              <a:rPr lang="sv-SE" dirty="0" smtClean="0"/>
              <a:t>15.35 </a:t>
            </a:r>
            <a:r>
              <a:rPr lang="sv-SE" dirty="0"/>
              <a:t>             Gruppdiskussion om övriga </a:t>
            </a:r>
            <a:r>
              <a:rPr lang="sv-SE" dirty="0" smtClean="0"/>
              <a:t>punkter (10 min)</a:t>
            </a:r>
            <a:endParaRPr lang="sv-SE" dirty="0"/>
          </a:p>
          <a:p>
            <a:r>
              <a:rPr lang="sv-SE" dirty="0" smtClean="0"/>
              <a:t>15.45 </a:t>
            </a:r>
            <a:r>
              <a:rPr lang="sv-SE" dirty="0"/>
              <a:t>             Sammanfattning och Slutdiskussion</a:t>
            </a:r>
          </a:p>
          <a:p>
            <a:endParaRPr lang="sv-SE" dirty="0" smtClean="0"/>
          </a:p>
          <a:p>
            <a:r>
              <a:rPr lang="sv-SE" dirty="0" smtClean="0"/>
              <a:t>16.00 </a:t>
            </a:r>
            <a:r>
              <a:rPr lang="sv-SE" dirty="0"/>
              <a:t>             Slut</a:t>
            </a:r>
          </a:p>
          <a:p>
            <a:r>
              <a:rPr lang="sv-SE" dirty="0">
                <a:latin typeface="Calibri" panose="020F0502020204030204" pitchFamily="34" charset="0"/>
              </a:rPr>
              <a:t> </a:t>
            </a:r>
          </a:p>
        </p:txBody>
      </p:sp>
    </p:spTree>
    <p:extLst>
      <p:ext uri="{BB962C8B-B14F-4D97-AF65-F5344CB8AC3E}">
        <p14:creationId xmlns:p14="http://schemas.microsoft.com/office/powerpoint/2010/main" val="1493228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2280</Words>
  <Application>Microsoft Office PowerPoint</Application>
  <PresentationFormat>Bredbild</PresentationFormat>
  <Paragraphs>180</Paragraphs>
  <Slides>14</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Calibri Light</vt:lpstr>
      <vt:lpstr>Wingdings</vt:lpstr>
      <vt:lpstr>Office-tema</vt:lpstr>
      <vt:lpstr>Program</vt:lpstr>
      <vt:lpstr>Aktiviteter under hösten</vt:lpstr>
      <vt:lpstr>Processen mot ny nationell infrastrukturplan</vt:lpstr>
      <vt:lpstr>Remiss: Trafikverkets inriktningsunderlag inför nationella infrastrukturplanen</vt:lpstr>
      <vt:lpstr>Boverkets rapport om laddinfrastruktur</vt:lpstr>
      <vt:lpstr>Möte med klimatpolitiska rådet 4 nov</vt:lpstr>
      <vt:lpstr>Möte med klimatpolitiska rådet 4 nov</vt:lpstr>
      <vt:lpstr>Möte med klimatpolitiska rådet 4 nov</vt:lpstr>
      <vt:lpstr>Workshop </vt:lpstr>
      <vt:lpstr>“15 uppgifter för klimatneutrala kommuner”</vt:lpstr>
      <vt:lpstr>Punkter som rör transporter och samhällsplanering</vt:lpstr>
      <vt:lpstr>Punkter som rör energi och byggnation</vt:lpstr>
      <vt:lpstr>Övriga punkter</vt:lpstr>
      <vt:lpstr>Upplägg workshop</vt:lpstr>
    </vt:vector>
  </TitlesOfParts>
  <Company>Lunds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Ivansson</dc:creator>
  <cp:lastModifiedBy>Filippa Borgström</cp:lastModifiedBy>
  <cp:revision>73</cp:revision>
  <dcterms:created xsi:type="dcterms:W3CDTF">2020-06-08T09:24:59Z</dcterms:created>
  <dcterms:modified xsi:type="dcterms:W3CDTF">2020-11-03T15:47:14Z</dcterms:modified>
</cp:coreProperties>
</file>